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38"/>
  </p:notesMasterIdLst>
  <p:handoutMasterIdLst>
    <p:handoutMasterId r:id="rId39"/>
  </p:handoutMasterIdLst>
  <p:sldIdLst>
    <p:sldId id="256" r:id="rId2"/>
    <p:sldId id="306" r:id="rId3"/>
    <p:sldId id="308" r:id="rId4"/>
    <p:sldId id="310" r:id="rId5"/>
    <p:sldId id="281" r:id="rId6"/>
    <p:sldId id="304" r:id="rId7"/>
    <p:sldId id="319" r:id="rId8"/>
    <p:sldId id="321" r:id="rId9"/>
    <p:sldId id="283" r:id="rId10"/>
    <p:sldId id="314" r:id="rId11"/>
    <p:sldId id="303" r:id="rId12"/>
    <p:sldId id="282" r:id="rId13"/>
    <p:sldId id="316" r:id="rId14"/>
    <p:sldId id="284" r:id="rId15"/>
    <p:sldId id="286" r:id="rId16"/>
    <p:sldId id="287" r:id="rId17"/>
    <p:sldId id="288" r:id="rId18"/>
    <p:sldId id="289" r:id="rId19"/>
    <p:sldId id="290" r:id="rId20"/>
    <p:sldId id="291" r:id="rId21"/>
    <p:sldId id="292" r:id="rId22"/>
    <p:sldId id="293" r:id="rId23"/>
    <p:sldId id="325" r:id="rId24"/>
    <p:sldId id="317" r:id="rId25"/>
    <p:sldId id="320" r:id="rId26"/>
    <p:sldId id="294" r:id="rId27"/>
    <p:sldId id="322" r:id="rId28"/>
    <p:sldId id="327" r:id="rId29"/>
    <p:sldId id="295" r:id="rId30"/>
    <p:sldId id="312" r:id="rId31"/>
    <p:sldId id="324" r:id="rId32"/>
    <p:sldId id="309" r:id="rId33"/>
    <p:sldId id="296" r:id="rId34"/>
    <p:sldId id="313" r:id="rId35"/>
    <p:sldId id="326" r:id="rId36"/>
    <p:sldId id="311"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70989" autoAdjust="0"/>
  </p:normalViewPr>
  <p:slideViewPr>
    <p:cSldViewPr snapToGrid="0" snapToObjects="1">
      <p:cViewPr>
        <p:scale>
          <a:sx n="55" d="100"/>
          <a:sy n="55"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8"/>
    </p:cViewPr>
  </p:sorterViewPr>
  <p:notesViewPr>
    <p:cSldViewPr snapToGrid="0" snapToObjects="1">
      <p:cViewPr varScale="1">
        <p:scale>
          <a:sx n="83" d="100"/>
          <a:sy n="83" d="100"/>
        </p:scale>
        <p:origin x="-23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35C6702-8ED3-4BAE-8415-F0E18BC7BCAC}" type="datetimeFigureOut">
              <a:rPr lang="en-US"/>
              <a:pPr>
                <a:defRPr/>
              </a:pPr>
              <a:t>4/12/2017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AE625F-1BF2-40E0-B5F1-A75D691F2178}" type="slidenum">
              <a:rPr lang="en-US"/>
              <a:pPr>
                <a:defRPr/>
              </a:pPr>
              <a:t>‹#›</a:t>
            </a:fld>
            <a:endParaRPr lang="en-US"/>
          </a:p>
        </p:txBody>
      </p:sp>
    </p:spTree>
    <p:extLst>
      <p:ext uri="{BB962C8B-B14F-4D97-AF65-F5344CB8AC3E}">
        <p14:creationId xmlns:p14="http://schemas.microsoft.com/office/powerpoint/2010/main" val="1615304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5C7D9B-3C0E-4446-9B3E-802EAA893DD4}" type="datetimeFigureOut">
              <a:rPr lang="en-US"/>
              <a:pPr>
                <a:defRPr/>
              </a:pPr>
              <a:t>4/12/2017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347F8F-7DCB-4445-AAE1-8E88F11E2ED2}" type="slidenum">
              <a:rPr lang="en-US"/>
              <a:pPr>
                <a:defRPr/>
              </a:pPr>
              <a:t>‹#›</a:t>
            </a:fld>
            <a:endParaRPr lang="en-US"/>
          </a:p>
        </p:txBody>
      </p:sp>
    </p:spTree>
    <p:extLst>
      <p:ext uri="{BB962C8B-B14F-4D97-AF65-F5344CB8AC3E}">
        <p14:creationId xmlns:p14="http://schemas.microsoft.com/office/powerpoint/2010/main" val="7184618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347F8F-7DCB-4445-AAE1-8E88F11E2ED2}" type="slidenum">
              <a:rPr lang="en-US" smtClean="0"/>
              <a:pPr>
                <a:defRPr/>
              </a:pPr>
              <a:t>1</a:t>
            </a:fld>
            <a:endParaRPr lang="en-US"/>
          </a:p>
        </p:txBody>
      </p:sp>
    </p:spTree>
    <p:extLst>
      <p:ext uri="{BB962C8B-B14F-4D97-AF65-F5344CB8AC3E}">
        <p14:creationId xmlns:p14="http://schemas.microsoft.com/office/powerpoint/2010/main" val="3117605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Caption: Jupiter's moons and the Earth. Computer artwork of Jupiter's four largest satellites laid out above the Earth and it's moon, showing their comparative sizes. From left to right, in order of their distances from Jupiter: Io, </a:t>
            </a:r>
            <a:r>
              <a:rPr lang="en-US" b="1" dirty="0" err="1" smtClean="0"/>
              <a:t>Europa</a:t>
            </a:r>
            <a:r>
              <a:rPr lang="en-US" b="1" dirty="0" smtClean="0"/>
              <a:t>, Ganymede, </a:t>
            </a:r>
            <a:r>
              <a:rPr lang="en-US" b="1" dirty="0" err="1" smtClean="0"/>
              <a:t>Callisto</a:t>
            </a:r>
            <a:r>
              <a:rPr lang="en-US" b="1" dirty="0" smtClean="0"/>
              <a:t>. These moons, also known as the Galilean satellites, were first observed by the Italian astronomer Galileo over 400 years ago, and are worlds in their own right.</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0CB09-630F-4E5E-8D1B-0DFBDF544868}"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Students mark data sheet.</a:t>
            </a:r>
          </a:p>
          <a:p>
            <a:pPr eaLnBrk="1" hangingPunct="1">
              <a:spcBef>
                <a:spcPct val="0"/>
              </a:spcBef>
            </a:pPr>
            <a:r>
              <a:rPr lang="en-US" smtClean="0"/>
              <a:t>Track only Io and Calisto</a:t>
            </a:r>
          </a:p>
          <a:p>
            <a:pPr eaLnBrk="1" hangingPunct="1">
              <a:spcBef>
                <a:spcPct val="0"/>
              </a:spcBef>
            </a:pPr>
            <a:r>
              <a:rPr lang="en-US" smtClean="0"/>
              <a:t>See smartboard animation</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C10B95-2740-4F9F-AF1D-56552CFE7BF9}"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Caption: Observations of Jupiter, published in Specula Physico-Mathematico-Historica (1696), a book published by the German monk and author Johann Zahn (1641-1707). The labels are in Latin. The top diagram shows Jupiter and the four main (Galilean) moons. The bottom nine drawings are observations of the bands of clouds on Jupiter, made by the astronomers Francesco Maria Grimaldi (1618-1663), Giovanni Battista Riccioli (1598-1671), Christiaan Huygens (1629-1695) and Robert Hooke (1635-1702). Early observations of Jupiter with telescopes began with Galileo's discovery of its moons in 1610, followed by observations of its clouds in the following years.</a:t>
            </a:r>
          </a:p>
          <a:p>
            <a:pPr eaLnBrk="1" hangingPunct="1">
              <a:spcBef>
                <a:spcPct val="0"/>
              </a:spcBef>
            </a:pPr>
            <a:endParaRPr lang="en-US" b="1" smtClean="0"/>
          </a:p>
          <a:p>
            <a:pPr eaLnBrk="1" hangingPunct="1">
              <a:spcBef>
                <a:spcPct val="0"/>
              </a:spcBef>
            </a:pPr>
            <a:r>
              <a:rPr lang="en-US" b="1" smtClean="0"/>
              <a:t>Caption:  Galileo's paper on Jupiter's moons. Sketches of the changing position of the moons of Jupiter over the course of 12 days, as recorded by the Italian physicist, mathematician and astronomer Galileo Galilei (1564-1642). The text is in Latin. Jupiter is the large circle, while the four moons are the dots either side. Galileo's discovery of these moons was made in 1610, using telescopes he had built himself. This was the first time it had been shown that heavenly objects existed that did not orbit the Earth. This challenged existing views that held the Earth to be at the centre of the universe. The moons are named the Galilean satellites in Galileo's honour. These sketches were published in IstoriaeDimonstrazione (1613).</a:t>
            </a:r>
            <a:endParaRPr lang="en-US" smtClean="0"/>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45EAE-F087-4B0F-8C9C-B8E018D6938C}" type="slidenum">
              <a:rPr lang="en-US"/>
              <a:pPr fontAlgn="base">
                <a:spcBef>
                  <a:spcPct val="0"/>
                </a:spcBef>
                <a:spcAft>
                  <a:spcPct val="0"/>
                </a:spcAft>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Caption:  Galileo's trial. Artwork of Italian astronomer Galileo Galilei's 1633 trial for heresy by the Roman Catholic Church. Galileo (1564-1642, right) wrote the Dialogue Concerning the two Chief World Systems (1632), criticising the Church's doctrine that the Earth was at the centre of the Universe (Ptolemaic cosmology). Galileo said the Copernican (Sun-centred) system was correct. Church officials are examining astronomical models at left. Galileo was threatened with death and he finally renounced his views on 22 June 1633. He was kept under house arrest for the rest of his life. His conviction was revoked in 1992. Early 20th century Italian postcard of a 19th century fresco by N. Barabino.</a:t>
            </a: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46C7D-63DE-44FD-B1E0-6D57AA2119B1}" type="slidenum">
              <a:rPr lang="en-US"/>
              <a:pPr fontAlgn="base">
                <a:spcBef>
                  <a:spcPct val="0"/>
                </a:spcBef>
                <a:spcAft>
                  <a:spcPct val="0"/>
                </a:spcAft>
                <a:defRPr/>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Caption:  Sir Isaac Newton (1643-1727), British physicist, mathematician and astronomer. Newton's most famous works are Principia </a:t>
            </a:r>
            <a:r>
              <a:rPr lang="en-US" b="1" dirty="0" err="1" smtClean="0"/>
              <a:t>Mathematica</a:t>
            </a:r>
            <a:r>
              <a:rPr lang="en-US" b="1" dirty="0" smtClean="0"/>
              <a:t> (1687) and </a:t>
            </a:r>
            <a:r>
              <a:rPr lang="en-US" b="1" dirty="0" err="1" smtClean="0"/>
              <a:t>Opticks</a:t>
            </a:r>
            <a:r>
              <a:rPr lang="en-US" b="1" dirty="0" smtClean="0"/>
              <a:t> (1704). In Principia, he stated his universal laws of motion and defined his law of universal gravitation. This would form the basis of physics for the next 200 years. In </a:t>
            </a:r>
            <a:r>
              <a:rPr lang="en-US" b="1" dirty="0" err="1" smtClean="0"/>
              <a:t>Opticks</a:t>
            </a:r>
            <a:r>
              <a:rPr lang="en-US" b="1" dirty="0" smtClean="0"/>
              <a:t>, Newton discussed the spectrum of light, showing that it was a mixture of </a:t>
            </a:r>
            <a:r>
              <a:rPr lang="en-US" b="1" dirty="0" err="1" smtClean="0"/>
              <a:t>colours</a:t>
            </a:r>
            <a:r>
              <a:rPr lang="en-US" b="1" dirty="0" smtClean="0"/>
              <a:t>. He also invented the reflecting telescope. He was President of the Royal Society from 1703 to 1727, and was knighted in 1705.</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Caption:  Frontispiece of the first edition of Isaac Newton's great work, </a:t>
            </a:r>
            <a:r>
              <a:rPr lang="en-US" b="1" dirty="0" err="1" smtClean="0"/>
              <a:t>PhilosophiaeNaturalis</a:t>
            </a:r>
            <a:r>
              <a:rPr lang="en-US" b="1" dirty="0" smtClean="0"/>
              <a:t> Principia </a:t>
            </a:r>
            <a:r>
              <a:rPr lang="en-US" b="1" dirty="0" err="1" smtClean="0"/>
              <a:t>Mathematica</a:t>
            </a:r>
            <a:r>
              <a:rPr lang="en-US" b="1" dirty="0" smtClean="0"/>
              <a:t> ("Mathematical Principles of Natural Philosophy"), published in three volumes in April 1687. Written in Latin, the book set out the laws of motion &amp; Newton's theory of universal gravitation. Only about 300-400 copies of the first edition were printed. It was not published in English until 1729. Newton (1642- 1727) is described on the frontispiece as a Fellow of Trinity College and </a:t>
            </a:r>
            <a:r>
              <a:rPr lang="en-US" b="1" dirty="0" err="1" smtClean="0"/>
              <a:t>Lucasian</a:t>
            </a:r>
            <a:r>
              <a:rPr lang="en-US" b="1" dirty="0" smtClean="0"/>
              <a:t> professor of mathematics at the University of Cambridge, and a Fellow of the Royal Society (of which he became President in 1703).</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Caption:  Sir Isaac Newton ( 1643-1724), English physicist. Newton was born at </a:t>
            </a:r>
            <a:r>
              <a:rPr lang="en-US" b="1" dirty="0" err="1" smtClean="0"/>
              <a:t>Woolsthorpe</a:t>
            </a:r>
            <a:r>
              <a:rPr lang="en-US" b="1" dirty="0" smtClean="0"/>
              <a:t> Manor in Lincolnshire and was educated at Grantham and at Trinity College Cambridge. In 1665 he discovered the binomial theorem of mathematics. In the same year he returned to </a:t>
            </a:r>
            <a:r>
              <a:rPr lang="en-US" b="1" dirty="0" err="1" smtClean="0"/>
              <a:t>Woolsthorpe</a:t>
            </a:r>
            <a:r>
              <a:rPr lang="en-US" b="1" dirty="0" smtClean="0"/>
              <a:t> while the University was closed due to fears of the plague. In the next two years Newton created his three laws of motion, his theories of gravitation and optics and his mathematics of the calculus. In 1687 he published </a:t>
            </a:r>
            <a:r>
              <a:rPr lang="en-US" b="1" dirty="0" err="1" smtClean="0"/>
              <a:t>PhilosophiaeNaturalis</a:t>
            </a:r>
            <a:r>
              <a:rPr lang="en-US" b="1" dirty="0" smtClean="0"/>
              <a:t> Principia </a:t>
            </a:r>
            <a:r>
              <a:rPr lang="en-US" b="1" dirty="0" err="1" smtClean="0"/>
              <a:t>Mathematica</a:t>
            </a:r>
            <a:r>
              <a:rPr lang="en-US" b="1" dirty="0" smtClean="0"/>
              <a:t> in which most of classical mechanics is outlined. In 1704 he published his book </a:t>
            </a:r>
            <a:r>
              <a:rPr lang="en-US" b="1" dirty="0" err="1" smtClean="0"/>
              <a:t>Opticks</a:t>
            </a:r>
            <a:r>
              <a:rPr lang="en-US" b="1" dirty="0" smtClean="0"/>
              <a:t>, in which he described the dispersion of white light by a prism and his reflecting telescope among other things. This painting by Robert Hannah shows Newton in the orchard at </a:t>
            </a:r>
            <a:r>
              <a:rPr lang="en-US" b="1" dirty="0" err="1" smtClean="0"/>
              <a:t>Woolsthorpe</a:t>
            </a:r>
            <a:r>
              <a:rPr lang="en-US" b="1" dirty="0" smtClean="0"/>
              <a:t>, where legend has it he was inspired by a falling apple to explain gravitation.</a:t>
            </a:r>
            <a:endParaRPr lang="en-US" dirty="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94A5B-72CA-4E5A-B7A2-1E128BBF34DC}" type="slidenum">
              <a:rPr lang="en-US"/>
              <a:pPr fontAlgn="base">
                <a:spcBef>
                  <a:spcPct val="0"/>
                </a:spcBef>
                <a:spcAft>
                  <a:spcPct val="0"/>
                </a:spcAft>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 don’t you feel yourself pulling on the earth?</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E4581-4DB2-47DB-9D31-00080AF5F39B}" type="slidenum">
              <a:rPr lang="en-US"/>
              <a:pPr fontAlgn="base">
                <a:spcBef>
                  <a:spcPct val="0"/>
                </a:spcBef>
                <a:spcAft>
                  <a:spcPct val="0"/>
                </a:spcAft>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pull toward center of earth  since all have gravitational field you pull earth toward you too but you cant really feel it earth toward you, but since </a:t>
            </a:r>
          </a:p>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32343-EBEA-44E7-94E6-C2C325983370}" type="slidenum">
              <a:rPr lang="en-US"/>
              <a:pPr fontAlgn="base">
                <a:spcBef>
                  <a:spcPct val="0"/>
                </a:spcBef>
                <a:spcAft>
                  <a:spcPct val="0"/>
                </a:spcAft>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pull toward center of earth  since all have gravitational field you pull earth toward you too but you cant really feel it earth toward you, but since </a:t>
            </a:r>
          </a:p>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06EF17-9AAB-4C03-99E2-FB6AAEE81D40}" type="slidenum">
              <a:rPr lang="en-US"/>
              <a:pPr fontAlgn="base">
                <a:spcBef>
                  <a:spcPct val="0"/>
                </a:spcBef>
                <a:spcAft>
                  <a:spcPct val="0"/>
                </a:spcAft>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 can this astronaut jump so far?</a:t>
            </a:r>
          </a:p>
          <a:p>
            <a:pPr eaLnBrk="1" hangingPunct="1">
              <a:spcBef>
                <a:spcPct val="0"/>
              </a:spcBef>
            </a:pPr>
            <a:r>
              <a:rPr lang="en-US" b="1" smtClean="0"/>
              <a:t>Caption:  A system of slings supports most of a researcher's weight, allowing him to walk and jump under conditions simulating lunar gravity. Part of a series of studies conducted by NASA's Langley Research Center to study the ability of astronauts to perform tasks while encumbered in spacesuits.</a:t>
            </a: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B6463-C7AB-4300-9BB8-677A5B48439C}" type="slidenum">
              <a:rPr lang="en-US"/>
              <a:pPr fontAlgn="base">
                <a:spcBef>
                  <a:spcPct val="0"/>
                </a:spcBef>
                <a:spcAft>
                  <a:spcPct val="0"/>
                </a:spcAft>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668221-8F17-4CA3-B641-13F52B4934F3}" type="slidenum">
              <a:rPr lang="en-US"/>
              <a:pPr fontAlgn="base">
                <a:spcBef>
                  <a:spcPct val="0"/>
                </a:spcBef>
                <a:spcAft>
                  <a:spcPct val="0"/>
                </a:spcAft>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you look into the nights sky what do you see?” “Where is the sun?”</a:t>
            </a:r>
          </a:p>
          <a:p>
            <a:pPr eaLnBrk="1" hangingPunct="1">
              <a:spcBef>
                <a:spcPct val="0"/>
              </a:spcBef>
            </a:pPr>
            <a:r>
              <a:rPr lang="en-US" smtClean="0"/>
              <a:t>OBJECT IN OUR SOLAR SYSTEM ARE MOVING</a:t>
            </a:r>
          </a:p>
          <a:p>
            <a:pPr eaLnBrk="1" hangingPunct="1">
              <a:spcBef>
                <a:spcPct val="0"/>
              </a:spcBef>
            </a:pPr>
            <a:endParaRPr lang="en-US" smtClean="0"/>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49BD00-5C0B-410D-9C8E-E06A09935881}"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Toy truck</a:t>
            </a:r>
          </a:p>
          <a:p>
            <a:pPr eaLnBrk="1" hangingPunct="1">
              <a:spcBef>
                <a:spcPct val="0"/>
              </a:spcBef>
            </a:pPr>
            <a:r>
              <a:rPr lang="en-US" dirty="0" smtClean="0"/>
              <a:t>Weights on string</a:t>
            </a:r>
          </a:p>
          <a:p>
            <a:pPr eaLnBrk="1" hangingPunct="1">
              <a:spcBef>
                <a:spcPct val="0"/>
              </a:spcBef>
            </a:pPr>
            <a:r>
              <a:rPr lang="en-US" dirty="0" smtClean="0"/>
              <a:t>Why does the moon fly off into orbit?</a:t>
            </a:r>
          </a:p>
          <a:p>
            <a:pPr eaLnBrk="1" hangingPunct="1">
              <a:spcBef>
                <a:spcPct val="0"/>
              </a:spcBef>
            </a:pPr>
            <a:r>
              <a:rPr lang="en-US" dirty="0" smtClean="0"/>
              <a:t>Moon is actually slowly moving out of orbit</a:t>
            </a:r>
          </a:p>
          <a:p>
            <a:pPr eaLnBrk="1" hangingPunct="1">
              <a:spcBef>
                <a:spcPct val="0"/>
              </a:spcBef>
            </a:pPr>
            <a:endParaRPr lang="en-US"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BD2CB-A279-49A4-AADD-538ADD729ACC}" type="slidenum">
              <a:rPr lang="en-US"/>
              <a:pPr fontAlgn="base">
                <a:spcBef>
                  <a:spcPct val="0"/>
                </a:spcBef>
                <a:spcAft>
                  <a:spcPct val="0"/>
                </a:spcAft>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347F8F-7DCB-4445-AAE1-8E88F11E2ED2}"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 did the Greeks only see five planets?</a:t>
            </a:r>
          </a:p>
          <a:p>
            <a:pPr eaLnBrk="1" hangingPunct="1">
              <a:spcBef>
                <a:spcPct val="0"/>
              </a:spcBef>
            </a:pPr>
            <a:r>
              <a:rPr lang="en-US" smtClean="0"/>
              <a:t>They did not have telescopes and could not see the other planets because they are too dim</a:t>
            </a:r>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1CD65-91F5-44A7-8F7D-9BAE1FF39D2E}"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5 planets were visible…gods for which they were named</a:t>
            </a:r>
          </a:p>
          <a:p>
            <a:pPr eaLnBrk="1" hangingPunct="1">
              <a:spcBef>
                <a:spcPct val="0"/>
              </a:spcBef>
            </a:pPr>
            <a:r>
              <a:rPr lang="en-US" smtClean="0"/>
              <a:t>Saturn missing</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C667C-7546-4D95-B0BF-832143363873}"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Caption: A portrait of Claudius Ptolemy. (Enhancement of BD5195)</a:t>
            </a: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C9C7C-38EA-4E04-94D7-B1DBD76F3EB2}"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Caption:  Ptolemy's observatory in Alexandria, ancient Egypt. Coloured historical artwork of Claudius Ptolemy (AD c100-170), an Egyptian or Greek astronomer, geographer and mathematician, surrounded by astronomical equipment. Among the instruments seen are Ptolemy's rulers (lower centre) and a copper disc (far right), which he used to demonstrate the law of reflection. At this observatory Ptolemy made the observations that supported Earth-centred models of solar and planetary motion. This view dominated astronomical thinking until the mid 16th century. Engraving from the 19th century book Vies des Savants Illustres.</a:t>
            </a: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9F6D1-BAE0-4E54-8E45-7D542E5530BC}"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Caption:  Aristotelian cosmology, with astrological and zodiacal symbols. This Earth-centred (geocentric) worldview originated with the Ancient Greeks and dominated medieval Europe until the time of Copernicus (1543). The heavenly bodies circled the Earth attached to spheres. At centre are the four elements of Earth, Water, Air and Fire. Then there are successive spheres for the Moon, Mercury, Venus, the Sun, Mars, Jupiter and Saturn. The outer three spheres are: the Firmament (including the stars), the Crystalline Heaven, and the Primum Mobile. Beyond this is the Empyreal Heaven, the Abode of the Blessed. Published in Cosmographia (1524) by the German astronomer PetrusApianus.</a:t>
            </a:r>
          </a:p>
          <a:p>
            <a:pPr eaLnBrk="1" hangingPunct="1">
              <a:spcBef>
                <a:spcPct val="0"/>
              </a:spcBef>
            </a:pPr>
            <a:endParaRPr lang="en-US" b="1" smtClean="0"/>
          </a:p>
          <a:p>
            <a:pPr eaLnBrk="1" hangingPunct="1">
              <a:spcBef>
                <a:spcPct val="0"/>
              </a:spcBef>
            </a:pPr>
            <a:r>
              <a:rPr lang="en-US" b="1" smtClean="0"/>
              <a:t>Caption:  Ptolemaic cosmology. Historical artwork of the Earth-centred (geocentric) Ptolemaic cosmological model. This system is known through the Almagest of the Egyptian-Greek astronomer Ptolemy who lived in the 2nd century. This work summarized 500 years of Greek astronomy and this model of the heavens owes much to work by Hipparchus. The Moon, the Sun and the five known planets inhabited a series of perfect, Earth-centred, rotating spheres, ending in a sphere of stars. Later astronomers added more spheres to improve the model. However, inaccurate predictions led to it being overthrown by the 1543 Sun-centred (heliocentric) model of Copernicus. From Bilder Atlas by Johann Georg Heck, 1860.</a:t>
            </a: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5546FA-6CA8-4462-BCBF-685C8CC6410C}"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comes the sun”</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15F242-DA21-4995-8B2E-66B49B0E0533}"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Caption: Galileo Galilei, Italian astronomer. Engraving by Robert Hart 1834 from 'The Gallery of Portraits' from the painting by Ramsay ref Susterman's 1636 with later tinting. In 1610 Galileo observed mountains on the moon, four satellites of Jupiter and numerous dim stars. In his book, Dialogue of the Two Chief World Systems he discussed Ptolomeic and Copernican (heliocentric) cosmologies. He thought his discussion was tactful, but it was considered heretical by the Inquisition in 1633 and he was sentenced to house arrest for life. He also studied the dynamics of falling bodies, and Boyle would later confirm in his experiments that bodies fell at the same speed in a vacuum. Galileo improved the operation of telescopes, and pioneered the microscope after hearing of the first compound microscopes being made in the Netherlands. Albert Einstein called him the father of modern science.</a:t>
            </a:r>
            <a:endParaRPr lang="en-US" smtClean="0"/>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596626-979C-41E7-850B-89C2494B569D}"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2AEEC8-3F55-4011-98F4-25C96F533FCA}"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A3669C-8ABB-41E2-A5FB-243289CCBD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268F83-9272-4561-BDC8-F6FDA1DD0B28}"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80287-24CC-48EB-A2A9-5BB5CFD3EB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4953A8-8DC7-4F19-AB53-B1986D7D5294}"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E4DC78-8E6C-4BD1-BFD2-2DBBBEFAD3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D04CFF-91E4-4FA9-8EB4-FD00CFE2647E}"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77B8EE-11C0-4D42-8B47-07290FE50F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9DE8E-5002-4065-9635-AF4E25365CE6}"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14064-5C2A-4F8A-BDC3-F09EC8CFAF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944446-99A6-4FB0-8130-96A63C8DA653}"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583811-5248-46F1-85EA-5B7069E2F1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FABDD8-D861-43A6-81BF-7EFB8C39B1B0}" type="datetimeFigureOut">
              <a:rPr lang="en-US"/>
              <a:pPr>
                <a:defRPr/>
              </a:pPr>
              <a:t>4/12/2017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EA36C5-D07E-4587-A53B-D3150648A0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63F14D-7AA1-4692-B0B3-BBDB4899CA10}" type="datetimeFigureOut">
              <a:rPr lang="en-US"/>
              <a:pPr>
                <a:defRPr/>
              </a:pPr>
              <a:t>4/12/2017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BEB0B9-DA48-4415-83C6-E9F0CAEA49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838EBE-8968-43DE-8E95-5606A7942B5E}" type="datetimeFigureOut">
              <a:rPr lang="en-US"/>
              <a:pPr>
                <a:defRPr/>
              </a:pPr>
              <a:t>4/12/2017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0F6907-1A27-47F4-B9D1-FE226E103D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2DCFE4-A64B-4995-B312-97129A4FED46}"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9B2BFF-7025-40AA-9BD1-50D5C81746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676EF5-96A6-453D-BD1A-D24DCB6403BD}"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84746A-C4B5-41F2-89B8-2C23049053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2EE012-C7AE-4B60-A38D-91DC974E55D1}" type="datetimeFigureOut">
              <a:rPr lang="en-US"/>
              <a:pPr>
                <a:defRPr/>
              </a:pPr>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632665-902D-43B7-AE71-6F8AFD15D7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4_rceVPVSY&amp;feature=rela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Chapter 16: Gravity, Mass, &amp; Inertia</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p:cNvPicPr>
          <p:nvPr/>
        </p:nvPicPr>
        <p:blipFill>
          <a:blip r:embed="rId2"/>
          <a:srcRect/>
          <a:stretch>
            <a:fillRect/>
          </a:stretch>
        </p:blipFill>
        <p:spPr bwMode="auto">
          <a:xfrm>
            <a:off x="265113" y="0"/>
            <a:ext cx="5862637" cy="4905375"/>
          </a:xfrm>
          <a:prstGeom prst="rect">
            <a:avLst/>
          </a:prstGeom>
          <a:noFill/>
          <a:ln w="9525">
            <a:noFill/>
            <a:miter lim="800000"/>
            <a:headEnd/>
            <a:tailEnd/>
          </a:ln>
        </p:spPr>
      </p:pic>
      <p:pic>
        <p:nvPicPr>
          <p:cNvPr id="31746" name="Picture 6"/>
          <p:cNvPicPr>
            <a:picLocks noChangeAspect="1"/>
          </p:cNvPicPr>
          <p:nvPr/>
        </p:nvPicPr>
        <p:blipFill>
          <a:blip r:embed="rId3"/>
          <a:srcRect/>
          <a:stretch>
            <a:fillRect/>
          </a:stretch>
        </p:blipFill>
        <p:spPr bwMode="auto">
          <a:xfrm>
            <a:off x="5159375" y="900113"/>
            <a:ext cx="3527425" cy="595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Heliocentric Universe: Galileo</a:t>
            </a:r>
          </a:p>
        </p:txBody>
      </p:sp>
      <p:sp>
        <p:nvSpPr>
          <p:cNvPr id="32770" name="Content Placeholder 2"/>
          <p:cNvSpPr>
            <a:spLocks noGrp="1"/>
          </p:cNvSpPr>
          <p:nvPr>
            <p:ph idx="1"/>
          </p:nvPr>
        </p:nvSpPr>
        <p:spPr>
          <a:xfrm>
            <a:off x="-23813" y="1222375"/>
            <a:ext cx="4697413" cy="5257800"/>
          </a:xfrm>
        </p:spPr>
        <p:txBody>
          <a:bodyPr/>
          <a:lstStyle/>
          <a:p>
            <a:pPr eaLnBrk="1" hangingPunct="1">
              <a:lnSpc>
                <a:spcPct val="80000"/>
              </a:lnSpc>
            </a:pPr>
            <a:r>
              <a:rPr lang="en-US" sz="2700" b="1" u="sng" dirty="0" smtClean="0">
                <a:solidFill>
                  <a:schemeClr val="folHlink"/>
                </a:solidFill>
              </a:rPr>
              <a:t>Galileo </a:t>
            </a:r>
            <a:r>
              <a:rPr lang="en-US" sz="2700" b="1" u="sng" dirty="0" err="1" smtClean="0">
                <a:solidFill>
                  <a:schemeClr val="folHlink"/>
                </a:solidFill>
              </a:rPr>
              <a:t>Galilei</a:t>
            </a:r>
            <a:r>
              <a:rPr lang="en-US" sz="2700" dirty="0" smtClean="0"/>
              <a:t>, lived nearly 100 years after Copernicus </a:t>
            </a:r>
            <a:r>
              <a:rPr lang="en-US" sz="2700" b="1" dirty="0" smtClean="0"/>
              <a:t>agreed with Copernicus</a:t>
            </a:r>
          </a:p>
          <a:p>
            <a:pPr eaLnBrk="1" hangingPunct="1">
              <a:lnSpc>
                <a:spcPct val="80000"/>
              </a:lnSpc>
            </a:pPr>
            <a:r>
              <a:rPr lang="en-US" sz="2700" dirty="0" smtClean="0"/>
              <a:t>First scientist to use a telescope to look at objects in the sky</a:t>
            </a:r>
          </a:p>
          <a:p>
            <a:pPr eaLnBrk="1" hangingPunct="1">
              <a:lnSpc>
                <a:spcPct val="80000"/>
              </a:lnSpc>
            </a:pPr>
            <a:r>
              <a:rPr lang="en-US" sz="2700" dirty="0" smtClean="0"/>
              <a:t>Two discoveries that supported the heliocentric model: 1) saw four </a:t>
            </a:r>
            <a:r>
              <a:rPr lang="en-US" sz="2700" b="1" u="sng" dirty="0" smtClean="0"/>
              <a:t>moons revolving around Jupiter</a:t>
            </a:r>
            <a:r>
              <a:rPr lang="en-US" sz="2700" dirty="0" smtClean="0">
                <a:solidFill>
                  <a:srgbClr val="FF0000"/>
                </a:solidFill>
              </a:rPr>
              <a:t> </a:t>
            </a:r>
            <a:r>
              <a:rPr lang="en-US" sz="2700" dirty="0" smtClean="0"/>
              <a:t>– not everything in the sky revolves around earth 2) observed </a:t>
            </a:r>
            <a:r>
              <a:rPr lang="en-US" sz="2700" b="1" u="sng" dirty="0" smtClean="0"/>
              <a:t>Venus goes through phases similar to those of Earth’s moon.</a:t>
            </a:r>
          </a:p>
          <a:p>
            <a:pPr eaLnBrk="1" hangingPunct="1">
              <a:lnSpc>
                <a:spcPct val="80000"/>
              </a:lnSpc>
            </a:pPr>
            <a:endParaRPr lang="en-US" sz="2700" b="1" u="sng" dirty="0" smtClean="0"/>
          </a:p>
          <a:p>
            <a:pPr eaLnBrk="1" hangingPunct="1">
              <a:lnSpc>
                <a:spcPct val="80000"/>
              </a:lnSpc>
            </a:pPr>
            <a:endParaRPr lang="en-US" sz="2700" dirty="0" smtClean="0"/>
          </a:p>
        </p:txBody>
      </p:sp>
      <p:pic>
        <p:nvPicPr>
          <p:cNvPr id="32771" name="Picture 3"/>
          <p:cNvPicPr>
            <a:picLocks noChangeAspect="1"/>
          </p:cNvPicPr>
          <p:nvPr/>
        </p:nvPicPr>
        <p:blipFill>
          <a:blip r:embed="rId3"/>
          <a:srcRect/>
          <a:stretch>
            <a:fillRect/>
          </a:stretch>
        </p:blipFill>
        <p:spPr bwMode="auto">
          <a:xfrm>
            <a:off x="4673600" y="1222375"/>
            <a:ext cx="4013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000250"/>
            <a:ext cx="8229600" cy="1143000"/>
          </a:xfrm>
        </p:spPr>
        <p:txBody>
          <a:bodyPr/>
          <a:lstStyle/>
          <a:p>
            <a:pPr eaLnBrk="1" hangingPunct="1"/>
            <a:r>
              <a:rPr lang="en-US" dirty="0" smtClean="0"/>
              <a:t>Galileo’s Moons of Jupiter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3"/>
          <a:srcRect/>
          <a:stretch>
            <a:fillRect/>
          </a:stretch>
        </p:blipFill>
        <p:spPr bwMode="auto">
          <a:xfrm>
            <a:off x="0" y="0"/>
            <a:ext cx="9372600" cy="703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Night 1</a:t>
            </a:r>
          </a:p>
        </p:txBody>
      </p:sp>
      <p:pic>
        <p:nvPicPr>
          <p:cNvPr id="37890" name="Picture 4"/>
          <p:cNvPicPr>
            <a:picLocks noChangeAspect="1" noChangeArrowheads="1"/>
          </p:cNvPicPr>
          <p:nvPr/>
        </p:nvPicPr>
        <p:blipFill>
          <a:blip r:embed="rId3"/>
          <a:srcRect l="15616" b="88998"/>
          <a:stretch>
            <a:fillRect/>
          </a:stretch>
        </p:blipFill>
        <p:spPr bwMode="auto">
          <a:xfrm>
            <a:off x="0" y="2046288"/>
            <a:ext cx="9144000" cy="223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Night 2</a:t>
            </a:r>
          </a:p>
        </p:txBody>
      </p:sp>
      <p:pic>
        <p:nvPicPr>
          <p:cNvPr id="39938" name="Picture 3"/>
          <p:cNvPicPr>
            <a:picLocks noChangeAspect="1" noChangeArrowheads="1"/>
          </p:cNvPicPr>
          <p:nvPr/>
        </p:nvPicPr>
        <p:blipFill>
          <a:blip r:embed="rId2"/>
          <a:srcRect l="16019" t="11746" b="77995"/>
          <a:stretch>
            <a:fillRect/>
          </a:stretch>
        </p:blipFill>
        <p:spPr bwMode="auto">
          <a:xfrm>
            <a:off x="0" y="2343150"/>
            <a:ext cx="9332913"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Night 3</a:t>
            </a:r>
          </a:p>
        </p:txBody>
      </p:sp>
      <p:pic>
        <p:nvPicPr>
          <p:cNvPr id="40962" name="Picture 3"/>
          <p:cNvPicPr>
            <a:picLocks noChangeAspect="1" noChangeArrowheads="1"/>
          </p:cNvPicPr>
          <p:nvPr/>
        </p:nvPicPr>
        <p:blipFill>
          <a:blip r:embed="rId2"/>
          <a:srcRect l="15604" t="23102" b="66994"/>
          <a:stretch>
            <a:fillRect/>
          </a:stretch>
        </p:blipFill>
        <p:spPr bwMode="auto">
          <a:xfrm>
            <a:off x="0" y="2070100"/>
            <a:ext cx="93726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Night 4</a:t>
            </a:r>
          </a:p>
        </p:txBody>
      </p:sp>
      <p:pic>
        <p:nvPicPr>
          <p:cNvPr id="41986" name="Picture 3"/>
          <p:cNvPicPr>
            <a:picLocks noChangeAspect="1" noChangeArrowheads="1"/>
          </p:cNvPicPr>
          <p:nvPr/>
        </p:nvPicPr>
        <p:blipFill>
          <a:blip r:embed="rId2"/>
          <a:srcRect l="16225" t="34299" b="55991"/>
          <a:stretch>
            <a:fillRect/>
          </a:stretch>
        </p:blipFill>
        <p:spPr bwMode="auto">
          <a:xfrm>
            <a:off x="0" y="2108200"/>
            <a:ext cx="96901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Night 5</a:t>
            </a:r>
          </a:p>
        </p:txBody>
      </p:sp>
      <p:pic>
        <p:nvPicPr>
          <p:cNvPr id="43010" name="Picture 3"/>
          <p:cNvPicPr>
            <a:picLocks noChangeAspect="1" noChangeArrowheads="1"/>
          </p:cNvPicPr>
          <p:nvPr/>
        </p:nvPicPr>
        <p:blipFill>
          <a:blip r:embed="rId2"/>
          <a:srcRect l="16225" t="45583" b="44987"/>
          <a:stretch>
            <a:fillRect/>
          </a:stretch>
        </p:blipFill>
        <p:spPr bwMode="auto">
          <a:xfrm>
            <a:off x="0" y="2151063"/>
            <a:ext cx="9144000" cy="169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Night 6</a:t>
            </a:r>
          </a:p>
        </p:txBody>
      </p:sp>
      <p:pic>
        <p:nvPicPr>
          <p:cNvPr id="44034" name="Picture 3"/>
          <p:cNvPicPr>
            <a:picLocks noChangeAspect="1" noChangeArrowheads="1"/>
          </p:cNvPicPr>
          <p:nvPr/>
        </p:nvPicPr>
        <p:blipFill>
          <a:blip r:embed="rId2"/>
          <a:srcRect l="15604" t="56535" b="33986"/>
          <a:stretch>
            <a:fillRect/>
          </a:stretch>
        </p:blipFill>
        <p:spPr bwMode="auto">
          <a:xfrm>
            <a:off x="0" y="2032000"/>
            <a:ext cx="9571038"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p:cNvSpPr/>
          <p:nvPr/>
        </p:nvSpPr>
        <p:spPr>
          <a:xfrm>
            <a:off x="3711575" y="3243263"/>
            <a:ext cx="2144713" cy="1552575"/>
          </a:xfrm>
          <a:prstGeom prst="su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6" name="Picture 5"/>
          <p:cNvPicPr>
            <a:picLocks noChangeAspect="1"/>
          </p:cNvPicPr>
          <p:nvPr/>
        </p:nvPicPr>
        <p:blipFill>
          <a:blip r:embed="rId3"/>
          <a:srcRect/>
          <a:stretch>
            <a:fillRect/>
          </a:stretch>
        </p:blipFill>
        <p:spPr bwMode="auto">
          <a:xfrm>
            <a:off x="-812800" y="-901700"/>
            <a:ext cx="11469688" cy="775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Night 7</a:t>
            </a:r>
          </a:p>
        </p:txBody>
      </p:sp>
      <p:pic>
        <p:nvPicPr>
          <p:cNvPr id="45058" name="Picture 3"/>
          <p:cNvPicPr>
            <a:picLocks noChangeAspect="1" noChangeArrowheads="1"/>
          </p:cNvPicPr>
          <p:nvPr/>
        </p:nvPicPr>
        <p:blipFill>
          <a:blip r:embed="rId2"/>
          <a:srcRect l="16197" t="68336" b="21609"/>
          <a:stretch>
            <a:fillRect/>
          </a:stretch>
        </p:blipFill>
        <p:spPr bwMode="auto">
          <a:xfrm>
            <a:off x="0" y="2490788"/>
            <a:ext cx="9652000" cy="211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Night 8</a:t>
            </a:r>
          </a:p>
        </p:txBody>
      </p:sp>
      <p:pic>
        <p:nvPicPr>
          <p:cNvPr id="46082" name="Picture 3"/>
          <p:cNvPicPr>
            <a:picLocks noChangeAspect="1" noChangeArrowheads="1"/>
          </p:cNvPicPr>
          <p:nvPr/>
        </p:nvPicPr>
        <p:blipFill>
          <a:blip r:embed="rId2"/>
          <a:srcRect l="16818" t="78391" b="10928"/>
          <a:stretch>
            <a:fillRect/>
          </a:stretch>
        </p:blipFill>
        <p:spPr bwMode="auto">
          <a:xfrm>
            <a:off x="0" y="1912938"/>
            <a:ext cx="97726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Night 9</a:t>
            </a:r>
          </a:p>
        </p:txBody>
      </p:sp>
      <p:pic>
        <p:nvPicPr>
          <p:cNvPr id="47106" name="Picture 3"/>
          <p:cNvPicPr>
            <a:picLocks noChangeAspect="1" noChangeArrowheads="1"/>
          </p:cNvPicPr>
          <p:nvPr/>
        </p:nvPicPr>
        <p:blipFill>
          <a:blip r:embed="rId2"/>
          <a:srcRect l="16197" t="89368"/>
          <a:stretch>
            <a:fillRect/>
          </a:stretch>
        </p:blipFill>
        <p:spPr bwMode="auto">
          <a:xfrm>
            <a:off x="0" y="2219325"/>
            <a:ext cx="9758363"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Moons of Jupiter Data.jpg"/>
          <p:cNvPicPr>
            <a:picLocks noChangeAspect="1"/>
          </p:cNvPicPr>
          <p:nvPr/>
        </p:nvPicPr>
        <p:blipFill>
          <a:blip r:embed="rId2"/>
          <a:srcRect/>
          <a:stretch>
            <a:fillRect/>
          </a:stretch>
        </p:blipFill>
        <p:spPr bwMode="auto">
          <a:xfrm>
            <a:off x="2819400" y="50800"/>
            <a:ext cx="3505200" cy="675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p:cNvPicPr>
          <p:nvPr/>
        </p:nvPicPr>
        <p:blipFill>
          <a:blip r:embed="rId3"/>
          <a:srcRect/>
          <a:stretch>
            <a:fillRect/>
          </a:stretch>
        </p:blipFill>
        <p:spPr bwMode="auto">
          <a:xfrm>
            <a:off x="822325" y="585788"/>
            <a:ext cx="3455988" cy="5484812"/>
          </a:xfrm>
          <a:prstGeom prst="rect">
            <a:avLst/>
          </a:prstGeom>
          <a:noFill/>
          <a:ln w="9525">
            <a:noFill/>
            <a:miter lim="800000"/>
            <a:headEnd/>
            <a:tailEnd/>
          </a:ln>
        </p:spPr>
      </p:pic>
      <p:pic>
        <p:nvPicPr>
          <p:cNvPr id="49154" name="Picture 4"/>
          <p:cNvPicPr>
            <a:picLocks noChangeAspect="1"/>
          </p:cNvPicPr>
          <p:nvPr/>
        </p:nvPicPr>
        <p:blipFill>
          <a:blip r:embed="rId4"/>
          <a:srcRect/>
          <a:stretch>
            <a:fillRect/>
          </a:stretch>
        </p:blipFill>
        <p:spPr bwMode="auto">
          <a:xfrm>
            <a:off x="4595813" y="585788"/>
            <a:ext cx="3838575" cy="548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p:cNvPicPr>
          <p:nvPr/>
        </p:nvPicPr>
        <p:blipFill>
          <a:blip r:embed="rId3"/>
          <a:srcRect/>
          <a:stretch>
            <a:fillRect/>
          </a:stretch>
        </p:blipFill>
        <p:spPr bwMode="auto">
          <a:xfrm>
            <a:off x="-981075" y="-182563"/>
            <a:ext cx="11139488" cy="7040563"/>
          </a:xfrm>
          <a:prstGeom prst="rect">
            <a:avLst/>
          </a:prstGeom>
          <a:noFill/>
          <a:ln w="9525">
            <a:noFill/>
            <a:miter lim="800000"/>
            <a:headEnd/>
            <a:tailEnd/>
          </a:ln>
        </p:spPr>
      </p:pic>
      <p:sp>
        <p:nvSpPr>
          <p:cNvPr id="2" name="Title 1"/>
          <p:cNvSpPr>
            <a:spLocks noGrp="1"/>
          </p:cNvSpPr>
          <p:nvPr>
            <p:ph type="title"/>
          </p:nvPr>
        </p:nvSpPr>
        <p:spPr>
          <a:xfrm>
            <a:off x="-981075" y="238125"/>
            <a:ext cx="5549900" cy="922338"/>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en-US" smtClean="0">
                <a:solidFill>
                  <a:srgbClr val="000000"/>
                </a:solidFill>
              </a:rPr>
              <a:t>Galileo’s Trial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b="1" u="sng" smtClean="0">
                <a:solidFill>
                  <a:schemeClr val="folHlink"/>
                </a:solidFill>
              </a:rPr>
              <a:t>Sir Isaac Newton</a:t>
            </a:r>
            <a:r>
              <a:rPr lang="en-US" smtClean="0"/>
              <a:t>: Gravity &amp; Inertia</a:t>
            </a:r>
          </a:p>
        </p:txBody>
      </p:sp>
      <p:sp>
        <p:nvSpPr>
          <p:cNvPr id="53250" name="Content Placeholder 2"/>
          <p:cNvSpPr>
            <a:spLocks noGrp="1"/>
          </p:cNvSpPr>
          <p:nvPr>
            <p:ph idx="1"/>
          </p:nvPr>
        </p:nvSpPr>
        <p:spPr>
          <a:xfrm>
            <a:off x="457200" y="1600200"/>
            <a:ext cx="4276725" cy="4525963"/>
          </a:xfrm>
        </p:spPr>
        <p:txBody>
          <a:bodyPr/>
          <a:lstStyle/>
          <a:p>
            <a:pPr eaLnBrk="1" hangingPunct="1">
              <a:lnSpc>
                <a:spcPct val="80000"/>
              </a:lnSpc>
            </a:pPr>
            <a:r>
              <a:rPr lang="en-US" sz="2700" smtClean="0"/>
              <a:t>Why do the planets stay in orbit?</a:t>
            </a:r>
          </a:p>
          <a:p>
            <a:pPr eaLnBrk="1" hangingPunct="1">
              <a:lnSpc>
                <a:spcPct val="80000"/>
              </a:lnSpc>
            </a:pPr>
            <a:r>
              <a:rPr lang="en-US" sz="2700" smtClean="0"/>
              <a:t>Built on Galileo’s work on Inertia </a:t>
            </a:r>
            <a:r>
              <a:rPr lang="en-US" sz="2700" i="1" smtClean="0"/>
              <a:t>(A moving object will continue in a straight line or a stationary object will remain in place.)</a:t>
            </a:r>
          </a:p>
          <a:p>
            <a:pPr eaLnBrk="1" hangingPunct="1">
              <a:lnSpc>
                <a:spcPct val="80000"/>
              </a:lnSpc>
            </a:pPr>
            <a:r>
              <a:rPr lang="en-US" sz="2700" smtClean="0"/>
              <a:t>Concluded the </a:t>
            </a:r>
            <a:r>
              <a:rPr lang="en-US" sz="2700" u="sng" smtClean="0"/>
              <a:t>planets</a:t>
            </a:r>
            <a:r>
              <a:rPr lang="en-US" sz="2700" smtClean="0"/>
              <a:t> </a:t>
            </a:r>
            <a:r>
              <a:rPr lang="en-US" sz="2700" u="sng" smtClean="0"/>
              <a:t>stay in orbit</a:t>
            </a:r>
            <a:r>
              <a:rPr lang="en-US" sz="2700" smtClean="0"/>
              <a:t> because of both </a:t>
            </a:r>
            <a:r>
              <a:rPr lang="en-US" sz="2700" u="sng" smtClean="0"/>
              <a:t>Gravity and Inertia</a:t>
            </a:r>
          </a:p>
          <a:p>
            <a:pPr eaLnBrk="1" hangingPunct="1">
              <a:lnSpc>
                <a:spcPct val="80000"/>
              </a:lnSpc>
            </a:pPr>
            <a:r>
              <a:rPr lang="en-US" sz="2700" smtClean="0"/>
              <a:t>GRAVITY + INERTIA = ORBIT</a:t>
            </a:r>
          </a:p>
        </p:txBody>
      </p:sp>
      <p:pic>
        <p:nvPicPr>
          <p:cNvPr id="53251" name="Picture 3"/>
          <p:cNvPicPr>
            <a:picLocks noChangeAspect="1"/>
          </p:cNvPicPr>
          <p:nvPr/>
        </p:nvPicPr>
        <p:blipFill>
          <a:blip r:embed="rId2"/>
          <a:srcRect/>
          <a:stretch>
            <a:fillRect/>
          </a:stretch>
        </p:blipFill>
        <p:spPr bwMode="auto">
          <a:xfrm>
            <a:off x="4908550" y="1352550"/>
            <a:ext cx="3778250" cy="477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p:cNvPicPr>
          <p:nvPr/>
        </p:nvPicPr>
        <p:blipFill>
          <a:blip r:embed="rId3"/>
          <a:srcRect/>
          <a:stretch>
            <a:fillRect/>
          </a:stretch>
        </p:blipFill>
        <p:spPr bwMode="auto">
          <a:xfrm>
            <a:off x="228600" y="274638"/>
            <a:ext cx="3225800" cy="4445000"/>
          </a:xfrm>
          <a:prstGeom prst="rect">
            <a:avLst/>
          </a:prstGeom>
          <a:noFill/>
          <a:ln w="9525">
            <a:noFill/>
            <a:miter lim="800000"/>
            <a:headEnd/>
            <a:tailEnd/>
          </a:ln>
        </p:spPr>
      </p:pic>
      <p:pic>
        <p:nvPicPr>
          <p:cNvPr id="54274" name="Picture 5"/>
          <p:cNvPicPr>
            <a:picLocks noChangeAspect="1"/>
          </p:cNvPicPr>
          <p:nvPr/>
        </p:nvPicPr>
        <p:blipFill>
          <a:blip r:embed="rId4"/>
          <a:srcRect/>
          <a:stretch>
            <a:fillRect/>
          </a:stretch>
        </p:blipFill>
        <p:spPr bwMode="auto">
          <a:xfrm>
            <a:off x="2201863" y="3322638"/>
            <a:ext cx="4445000" cy="3276600"/>
          </a:xfrm>
          <a:prstGeom prst="rect">
            <a:avLst/>
          </a:prstGeom>
          <a:noFill/>
          <a:ln w="9525">
            <a:noFill/>
            <a:miter lim="800000"/>
            <a:headEnd/>
            <a:tailEnd/>
          </a:ln>
        </p:spPr>
      </p:pic>
      <p:pic>
        <p:nvPicPr>
          <p:cNvPr id="54275" name="Picture 6"/>
          <p:cNvPicPr>
            <a:picLocks noChangeAspect="1"/>
          </p:cNvPicPr>
          <p:nvPr/>
        </p:nvPicPr>
        <p:blipFill>
          <a:blip r:embed="rId5"/>
          <a:srcRect/>
          <a:stretch>
            <a:fillRect/>
          </a:stretch>
        </p:blipFill>
        <p:spPr bwMode="auto">
          <a:xfrm>
            <a:off x="5246688" y="274638"/>
            <a:ext cx="32385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a:t>
            </a:r>
            <a:r>
              <a:rPr lang="en-US" b="1" u="sng" dirty="0" smtClean="0">
                <a:solidFill>
                  <a:srgbClr val="FF0000"/>
                </a:solidFill>
              </a:rPr>
              <a:t>Geocentric System </a:t>
            </a:r>
            <a:r>
              <a:rPr lang="en-US" dirty="0" smtClean="0"/>
              <a:t>describes a solar system in which all of the planets revolve around the Earth. </a:t>
            </a:r>
          </a:p>
          <a:p>
            <a:r>
              <a:rPr lang="en-US" dirty="0" smtClean="0"/>
              <a:t>A </a:t>
            </a:r>
            <a:r>
              <a:rPr lang="en-US" b="1" u="sng" dirty="0" smtClean="0">
                <a:solidFill>
                  <a:srgbClr val="FF0000"/>
                </a:solidFill>
              </a:rPr>
              <a:t>heliocentric system</a:t>
            </a:r>
            <a:r>
              <a:rPr lang="en-US" dirty="0" smtClean="0"/>
              <a:t> describes a solar system in which all of the planets revolve around the </a:t>
            </a:r>
            <a:r>
              <a:rPr lang="en-US" b="1" dirty="0" smtClean="0">
                <a:solidFill>
                  <a:srgbClr val="FF0000"/>
                </a:solidFill>
              </a:rPr>
              <a:t>sun.</a:t>
            </a:r>
            <a:endParaRPr lang="en-US" b="1" dirty="0">
              <a:solidFill>
                <a:srgbClr val="FF0000"/>
              </a:solidFill>
            </a:endParaRPr>
          </a:p>
        </p:txBody>
      </p:sp>
    </p:spTree>
    <p:extLst>
      <p:ext uri="{BB962C8B-B14F-4D97-AF65-F5344CB8AC3E}">
        <p14:creationId xmlns:p14="http://schemas.microsoft.com/office/powerpoint/2010/main" val="287704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Gravity</a:t>
            </a:r>
          </a:p>
        </p:txBody>
      </p:sp>
      <p:sp>
        <p:nvSpPr>
          <p:cNvPr id="56322" name="Content Placeholder 2"/>
          <p:cNvSpPr>
            <a:spLocks noGrp="1"/>
          </p:cNvSpPr>
          <p:nvPr>
            <p:ph idx="1"/>
          </p:nvPr>
        </p:nvSpPr>
        <p:spPr/>
        <p:txBody>
          <a:bodyPr/>
          <a:lstStyle/>
          <a:p>
            <a:pPr eaLnBrk="1" hangingPunct="1"/>
            <a:r>
              <a:rPr lang="en-US" smtClean="0"/>
              <a:t>Gravity attracts (or pulls) all objects </a:t>
            </a:r>
            <a:r>
              <a:rPr lang="en-US" b="1" smtClean="0">
                <a:solidFill>
                  <a:srgbClr val="FF0000"/>
                </a:solidFill>
              </a:rPr>
              <a:t>toward one another.</a:t>
            </a:r>
          </a:p>
          <a:p>
            <a:pPr eaLnBrk="1" hangingPunct="1"/>
            <a:r>
              <a:rPr lang="en-US" smtClean="0"/>
              <a:t>The strength of gravity depends on the </a:t>
            </a:r>
            <a:r>
              <a:rPr lang="en-US" b="1" smtClean="0">
                <a:solidFill>
                  <a:srgbClr val="FF0000"/>
                </a:solidFill>
              </a:rPr>
              <a:t>mass</a:t>
            </a:r>
            <a:r>
              <a:rPr lang="en-US" smtClean="0">
                <a:solidFill>
                  <a:srgbClr val="FF0000"/>
                </a:solidFill>
              </a:rPr>
              <a:t> </a:t>
            </a:r>
            <a:r>
              <a:rPr lang="en-US" smtClean="0"/>
              <a:t>and </a:t>
            </a:r>
            <a:r>
              <a:rPr lang="en-US" b="1" smtClean="0">
                <a:solidFill>
                  <a:srgbClr val="FF0000"/>
                </a:solidFill>
              </a:rPr>
              <a:t>distance </a:t>
            </a:r>
            <a:r>
              <a:rPr lang="en-US" smtClean="0"/>
              <a:t>between the objects</a:t>
            </a:r>
          </a:p>
          <a:p>
            <a:pPr eaLnBrk="1" hangingPunct="1"/>
            <a:endParaRPr lang="en-US" smtClean="0"/>
          </a:p>
        </p:txBody>
      </p:sp>
      <p:pic>
        <p:nvPicPr>
          <p:cNvPr id="56323" name="Picture 3"/>
          <p:cNvPicPr>
            <a:picLocks noChangeAspect="1"/>
          </p:cNvPicPr>
          <p:nvPr/>
        </p:nvPicPr>
        <p:blipFill>
          <a:blip r:embed="rId3"/>
          <a:srcRect/>
          <a:stretch>
            <a:fillRect/>
          </a:stretch>
        </p:blipFill>
        <p:spPr bwMode="auto">
          <a:xfrm>
            <a:off x="3352800" y="3983038"/>
            <a:ext cx="2201863"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Greek</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Ancient Greeks noticed that the patterns of most of the stars didn’t change. The stars seemed to move, but they stayed in the same position relative to one another. </a:t>
            </a:r>
          </a:p>
          <a:p>
            <a:pPr eaLnBrk="1" fontAlgn="auto" hangingPunct="1">
              <a:spcAft>
                <a:spcPts val="0"/>
              </a:spcAft>
              <a:buFont typeface="Arial"/>
              <a:buChar char="•"/>
              <a:defRPr/>
            </a:pPr>
            <a:r>
              <a:rPr lang="en-US" dirty="0" smtClean="0"/>
              <a:t>Noticed five points were wandering.  </a:t>
            </a:r>
          </a:p>
          <a:p>
            <a:pPr eaLnBrk="1" fontAlgn="auto" hangingPunct="1">
              <a:spcAft>
                <a:spcPts val="0"/>
              </a:spcAft>
              <a:buFont typeface="Arial"/>
              <a:buChar char="•"/>
              <a:defRPr/>
            </a:pPr>
            <a:r>
              <a:rPr lang="en-US" dirty="0" smtClean="0"/>
              <a:t>Called them planets, which means “wandering stars”</a:t>
            </a:r>
          </a:p>
          <a:p>
            <a:pPr eaLnBrk="1" fontAlgn="auto" hangingPunct="1">
              <a:spcAft>
                <a:spcPts val="0"/>
              </a:spcAft>
              <a:buFont typeface="Arial"/>
              <a:buChar char="•"/>
              <a:defRPr/>
            </a:pPr>
            <a:r>
              <a:rPr lang="en-US" dirty="0" smtClean="0"/>
              <a:t>The names given to these planets were given by the Romans and were named after gods</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Gravity</a:t>
            </a:r>
          </a:p>
        </p:txBody>
      </p:sp>
      <p:sp>
        <p:nvSpPr>
          <p:cNvPr id="58370" name="Content Placeholder 2"/>
          <p:cNvSpPr>
            <a:spLocks noGrp="1"/>
          </p:cNvSpPr>
          <p:nvPr>
            <p:ph idx="1"/>
          </p:nvPr>
        </p:nvSpPr>
        <p:spPr>
          <a:xfrm>
            <a:off x="457200" y="1600200"/>
            <a:ext cx="8229600" cy="1408113"/>
          </a:xfrm>
        </p:spPr>
        <p:txBody>
          <a:bodyPr/>
          <a:lstStyle/>
          <a:p>
            <a:pPr eaLnBrk="1" hangingPunct="1"/>
            <a:r>
              <a:rPr lang="en-US" smtClean="0"/>
              <a:t>Massive objects exert a </a:t>
            </a:r>
            <a:r>
              <a:rPr lang="en-US" b="1" smtClean="0">
                <a:solidFill>
                  <a:srgbClr val="FF0000"/>
                </a:solidFill>
              </a:rPr>
              <a:t>stronger</a:t>
            </a:r>
            <a:r>
              <a:rPr lang="en-US" smtClean="0">
                <a:solidFill>
                  <a:srgbClr val="FF0000"/>
                </a:solidFill>
              </a:rPr>
              <a:t> </a:t>
            </a:r>
            <a:r>
              <a:rPr lang="en-US" smtClean="0"/>
              <a:t>pull than less massive objects</a:t>
            </a:r>
          </a:p>
          <a:p>
            <a:pPr eaLnBrk="1" hangingPunct="1"/>
            <a:endParaRPr lang="en-US" smtClean="0"/>
          </a:p>
          <a:p>
            <a:pPr eaLnBrk="1" hangingPunct="1">
              <a:buFont typeface="Arial" charset="0"/>
              <a:buNone/>
            </a:pPr>
            <a:endParaRPr lang="en-US" smtClean="0"/>
          </a:p>
          <a:p>
            <a:pPr eaLnBrk="1" hangingPunct="1"/>
            <a:endParaRPr lang="en-US" smtClean="0"/>
          </a:p>
        </p:txBody>
      </p:sp>
      <p:sp>
        <p:nvSpPr>
          <p:cNvPr id="6" name="Oval 5"/>
          <p:cNvSpPr/>
          <p:nvPr/>
        </p:nvSpPr>
        <p:spPr>
          <a:xfrm>
            <a:off x="642938" y="3490913"/>
            <a:ext cx="2032000" cy="21431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eft Arrow 6"/>
          <p:cNvSpPr/>
          <p:nvPr/>
        </p:nvSpPr>
        <p:spPr>
          <a:xfrm>
            <a:off x="3267075" y="3490913"/>
            <a:ext cx="2625725" cy="145415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3797300" y="4956175"/>
            <a:ext cx="1825625" cy="46831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657975" y="4057650"/>
            <a:ext cx="925513" cy="8874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Gravity</a:t>
            </a:r>
          </a:p>
        </p:txBody>
      </p:sp>
      <p:sp>
        <p:nvSpPr>
          <p:cNvPr id="60418" name="Content Placeholder 2"/>
          <p:cNvSpPr>
            <a:spLocks noGrp="1"/>
          </p:cNvSpPr>
          <p:nvPr>
            <p:ph idx="1"/>
          </p:nvPr>
        </p:nvSpPr>
        <p:spPr>
          <a:xfrm>
            <a:off x="457200" y="1417638"/>
            <a:ext cx="8229600" cy="1466850"/>
          </a:xfrm>
        </p:spPr>
        <p:txBody>
          <a:bodyPr/>
          <a:lstStyle/>
          <a:p>
            <a:pPr eaLnBrk="1" hangingPunct="1">
              <a:lnSpc>
                <a:spcPct val="90000"/>
              </a:lnSpc>
              <a:buFont typeface="Arial" charset="0"/>
              <a:buNone/>
            </a:pPr>
            <a:endParaRPr lang="en-US" sz="3000" smtClean="0"/>
          </a:p>
          <a:p>
            <a:pPr eaLnBrk="1" hangingPunct="1">
              <a:lnSpc>
                <a:spcPct val="90000"/>
              </a:lnSpc>
            </a:pPr>
            <a:r>
              <a:rPr lang="en-US" sz="3000" smtClean="0"/>
              <a:t>Objects that are </a:t>
            </a:r>
            <a:r>
              <a:rPr lang="en-US" sz="3000" b="1" smtClean="0">
                <a:solidFill>
                  <a:srgbClr val="FF0000"/>
                </a:solidFill>
              </a:rPr>
              <a:t>far apart</a:t>
            </a:r>
            <a:r>
              <a:rPr lang="en-US" sz="3000" smtClean="0"/>
              <a:t> </a:t>
            </a:r>
            <a:r>
              <a:rPr lang="en-US" sz="3000" u="sng" smtClean="0"/>
              <a:t>exert less</a:t>
            </a:r>
            <a:r>
              <a:rPr lang="en-US" sz="3000" smtClean="0"/>
              <a:t> force</a:t>
            </a:r>
            <a:r>
              <a:rPr lang="en-US" sz="3000" smtClean="0">
                <a:solidFill>
                  <a:srgbClr val="FF0000"/>
                </a:solidFill>
              </a:rPr>
              <a:t> </a:t>
            </a:r>
            <a:r>
              <a:rPr lang="en-US" sz="3000" smtClean="0"/>
              <a:t>than objects that are </a:t>
            </a:r>
            <a:r>
              <a:rPr lang="en-US" sz="3000" b="1" smtClean="0">
                <a:solidFill>
                  <a:srgbClr val="FF0000"/>
                </a:solidFill>
              </a:rPr>
              <a:t>closer</a:t>
            </a:r>
            <a:r>
              <a:rPr lang="en-US" sz="3000" smtClean="0"/>
              <a:t> together</a:t>
            </a:r>
          </a:p>
          <a:p>
            <a:pPr eaLnBrk="1" hangingPunct="1">
              <a:lnSpc>
                <a:spcPct val="90000"/>
              </a:lnSpc>
            </a:pPr>
            <a:endParaRPr lang="en-US" sz="3000" smtClean="0"/>
          </a:p>
          <a:p>
            <a:pPr eaLnBrk="1" hangingPunct="1">
              <a:lnSpc>
                <a:spcPct val="90000"/>
              </a:lnSpc>
            </a:pPr>
            <a:endParaRPr lang="en-US" sz="3000" smtClean="0"/>
          </a:p>
        </p:txBody>
      </p:sp>
      <p:sp>
        <p:nvSpPr>
          <p:cNvPr id="5" name="Oval 4"/>
          <p:cNvSpPr/>
          <p:nvPr/>
        </p:nvSpPr>
        <p:spPr>
          <a:xfrm>
            <a:off x="642938" y="3036888"/>
            <a:ext cx="1601787" cy="15176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7085013" y="3036888"/>
            <a:ext cx="1601787" cy="15176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627313" y="4759325"/>
            <a:ext cx="1601787" cy="15160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278438" y="4759325"/>
            <a:ext cx="1601787" cy="15160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2405063" y="3414713"/>
            <a:ext cx="4679950" cy="2222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0800000">
            <a:off x="2405063" y="3921125"/>
            <a:ext cx="4679950" cy="22066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4229100" y="4759325"/>
            <a:ext cx="1265238" cy="98583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p:nvPr/>
        </p:nvSpPr>
        <p:spPr>
          <a:xfrm rot="10800000">
            <a:off x="4229100" y="5403850"/>
            <a:ext cx="1265238" cy="98742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Mass</a:t>
            </a:r>
          </a:p>
        </p:txBody>
      </p:sp>
      <p:sp>
        <p:nvSpPr>
          <p:cNvPr id="62466" name="Content Placeholder 2"/>
          <p:cNvSpPr>
            <a:spLocks noGrp="1"/>
          </p:cNvSpPr>
          <p:nvPr>
            <p:ph idx="1"/>
          </p:nvPr>
        </p:nvSpPr>
        <p:spPr>
          <a:xfrm>
            <a:off x="457200" y="1600200"/>
            <a:ext cx="4927600" cy="4525963"/>
          </a:xfrm>
        </p:spPr>
        <p:txBody>
          <a:bodyPr/>
          <a:lstStyle/>
          <a:p>
            <a:pPr eaLnBrk="1" hangingPunct="1">
              <a:lnSpc>
                <a:spcPct val="90000"/>
              </a:lnSpc>
            </a:pPr>
            <a:r>
              <a:rPr lang="en-US" sz="3000" dirty="0" smtClean="0"/>
              <a:t>Objects </a:t>
            </a:r>
            <a:r>
              <a:rPr lang="en-US" sz="3000" b="1" u="sng" dirty="0" smtClean="0">
                <a:solidFill>
                  <a:srgbClr val="FF0000"/>
                </a:solidFill>
              </a:rPr>
              <a:t>MASS</a:t>
            </a:r>
            <a:r>
              <a:rPr lang="en-US" sz="3000" dirty="0" smtClean="0"/>
              <a:t> is not </a:t>
            </a:r>
            <a:r>
              <a:rPr lang="en-US" sz="3000" b="1" u="sng" dirty="0" smtClean="0">
                <a:solidFill>
                  <a:srgbClr val="FF0000"/>
                </a:solidFill>
              </a:rPr>
              <a:t>WEIGHT</a:t>
            </a:r>
            <a:r>
              <a:rPr lang="en-US" sz="3000" dirty="0" smtClean="0"/>
              <a:t>.  </a:t>
            </a:r>
          </a:p>
          <a:p>
            <a:pPr eaLnBrk="1" hangingPunct="1">
              <a:lnSpc>
                <a:spcPct val="90000"/>
              </a:lnSpc>
            </a:pPr>
            <a:r>
              <a:rPr lang="en-US" sz="3000" dirty="0" smtClean="0"/>
              <a:t>Mass is stuff in an object – the measure of how much </a:t>
            </a:r>
            <a:r>
              <a:rPr lang="en-US" sz="3000" b="1" dirty="0" smtClean="0">
                <a:solidFill>
                  <a:srgbClr val="FF0000"/>
                </a:solidFill>
              </a:rPr>
              <a:t>matter</a:t>
            </a:r>
            <a:r>
              <a:rPr lang="en-US" sz="3000" dirty="0" smtClean="0"/>
              <a:t> is in an object</a:t>
            </a:r>
          </a:p>
          <a:p>
            <a:pPr eaLnBrk="1" hangingPunct="1">
              <a:lnSpc>
                <a:spcPct val="90000"/>
              </a:lnSpc>
            </a:pPr>
            <a:r>
              <a:rPr lang="en-US" sz="3000" dirty="0" smtClean="0"/>
              <a:t>Weight is </a:t>
            </a:r>
            <a:r>
              <a:rPr lang="en-US" sz="3000" b="1" dirty="0" smtClean="0">
                <a:solidFill>
                  <a:srgbClr val="FF0000"/>
                </a:solidFill>
              </a:rPr>
              <a:t>force</a:t>
            </a:r>
            <a:r>
              <a:rPr lang="en-US" sz="3000" dirty="0" smtClean="0">
                <a:solidFill>
                  <a:srgbClr val="FF0000"/>
                </a:solidFill>
              </a:rPr>
              <a:t> </a:t>
            </a:r>
            <a:r>
              <a:rPr lang="en-US" sz="3000" dirty="0" smtClean="0"/>
              <a:t>exerted on an object by </a:t>
            </a:r>
            <a:r>
              <a:rPr lang="en-US" sz="3000" b="1" dirty="0" smtClean="0">
                <a:solidFill>
                  <a:srgbClr val="FF0000"/>
                </a:solidFill>
              </a:rPr>
              <a:t>gravity</a:t>
            </a:r>
          </a:p>
          <a:p>
            <a:pPr eaLnBrk="1" hangingPunct="1">
              <a:lnSpc>
                <a:spcPct val="90000"/>
              </a:lnSpc>
            </a:pPr>
            <a:endParaRPr lang="en-US" sz="3000" dirty="0" smtClean="0"/>
          </a:p>
          <a:p>
            <a:pPr eaLnBrk="1" hangingPunct="1">
              <a:lnSpc>
                <a:spcPct val="90000"/>
              </a:lnSpc>
            </a:pPr>
            <a:r>
              <a:rPr lang="en-US" sz="2400" dirty="0" smtClean="0">
                <a:solidFill>
                  <a:srgbClr val="FFFF00"/>
                </a:solidFill>
                <a:hlinkClick r:id="rId3"/>
              </a:rPr>
              <a:t>Hammer and Feather Drop on Moon</a:t>
            </a:r>
            <a:endParaRPr lang="en-US" sz="2400" dirty="0" smtClean="0">
              <a:solidFill>
                <a:srgbClr val="FFFF00"/>
              </a:solidFill>
            </a:endParaRPr>
          </a:p>
        </p:txBody>
      </p:sp>
      <p:pic>
        <p:nvPicPr>
          <p:cNvPr id="62467" name="Picture 3"/>
          <p:cNvPicPr>
            <a:picLocks noChangeAspect="1"/>
          </p:cNvPicPr>
          <p:nvPr/>
        </p:nvPicPr>
        <p:blipFill>
          <a:blip r:embed="rId4"/>
          <a:srcRect/>
          <a:stretch>
            <a:fillRect/>
          </a:stretch>
        </p:blipFill>
        <p:spPr bwMode="auto">
          <a:xfrm>
            <a:off x="5384800" y="1681163"/>
            <a:ext cx="33020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t>Inertia</a:t>
            </a:r>
          </a:p>
        </p:txBody>
      </p:sp>
      <p:sp>
        <p:nvSpPr>
          <p:cNvPr id="64514" name="Content Placeholder 2"/>
          <p:cNvSpPr>
            <a:spLocks noGrp="1"/>
          </p:cNvSpPr>
          <p:nvPr>
            <p:ph idx="1"/>
          </p:nvPr>
        </p:nvSpPr>
        <p:spPr/>
        <p:txBody>
          <a:bodyPr/>
          <a:lstStyle/>
          <a:p>
            <a:pPr eaLnBrk="1" hangingPunct="1"/>
            <a:r>
              <a:rPr lang="en-US" smtClean="0"/>
              <a:t>A moving object will continue in a </a:t>
            </a:r>
            <a:r>
              <a:rPr lang="en-US" b="1" smtClean="0">
                <a:solidFill>
                  <a:srgbClr val="FF0000"/>
                </a:solidFill>
              </a:rPr>
              <a:t>straight</a:t>
            </a:r>
            <a:r>
              <a:rPr lang="en-US" smtClean="0">
                <a:solidFill>
                  <a:srgbClr val="FF0000"/>
                </a:solidFill>
              </a:rPr>
              <a:t> </a:t>
            </a:r>
            <a:r>
              <a:rPr lang="en-US" smtClean="0"/>
              <a:t>line</a:t>
            </a:r>
            <a:r>
              <a:rPr lang="en-US" smtClean="0">
                <a:solidFill>
                  <a:srgbClr val="FF0000"/>
                </a:solidFill>
              </a:rPr>
              <a:t> </a:t>
            </a:r>
            <a:r>
              <a:rPr lang="en-US" smtClean="0"/>
              <a:t>or a stationary object will remain in place</a:t>
            </a:r>
            <a:r>
              <a:rPr lang="en-US" smtClean="0">
                <a:solidFill>
                  <a:srgbClr val="FF0000"/>
                </a:solidFill>
              </a:rPr>
              <a:t> </a:t>
            </a:r>
            <a:r>
              <a:rPr lang="en-US" smtClean="0"/>
              <a:t>due to </a:t>
            </a:r>
            <a:r>
              <a:rPr lang="en-US" b="1" smtClean="0">
                <a:solidFill>
                  <a:srgbClr val="FF0000"/>
                </a:solidFill>
              </a:rPr>
              <a:t>inertia</a:t>
            </a:r>
            <a:r>
              <a:rPr lang="en-US" smtClean="0"/>
              <a:t>.</a:t>
            </a:r>
          </a:p>
        </p:txBody>
      </p:sp>
      <p:pic>
        <p:nvPicPr>
          <p:cNvPr id="64515" name="Picture 3"/>
          <p:cNvPicPr>
            <a:picLocks noChangeAspect="1"/>
          </p:cNvPicPr>
          <p:nvPr/>
        </p:nvPicPr>
        <p:blipFill>
          <a:blip r:embed="rId3"/>
          <a:srcRect/>
          <a:stretch>
            <a:fillRect/>
          </a:stretch>
        </p:blipFill>
        <p:spPr bwMode="auto">
          <a:xfrm>
            <a:off x="2587625" y="3406775"/>
            <a:ext cx="4445000"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Mass, Inertia, &amp; Motion</a:t>
            </a:r>
          </a:p>
        </p:txBody>
      </p:sp>
      <p:sp>
        <p:nvSpPr>
          <p:cNvPr id="66562" name="Content Placeholder 2"/>
          <p:cNvSpPr>
            <a:spLocks noGrp="1"/>
          </p:cNvSpPr>
          <p:nvPr>
            <p:ph idx="1"/>
          </p:nvPr>
        </p:nvSpPr>
        <p:spPr>
          <a:xfrm>
            <a:off x="457200" y="1600200"/>
            <a:ext cx="3897313" cy="4525963"/>
          </a:xfrm>
        </p:spPr>
        <p:txBody>
          <a:bodyPr/>
          <a:lstStyle/>
          <a:p>
            <a:pPr eaLnBrk="1" hangingPunct="1"/>
            <a:r>
              <a:rPr lang="en-US" dirty="0" smtClean="0"/>
              <a:t>The more </a:t>
            </a:r>
            <a:r>
              <a:rPr lang="en-US" b="1" dirty="0" smtClean="0">
                <a:solidFill>
                  <a:srgbClr val="FF0000"/>
                </a:solidFill>
              </a:rPr>
              <a:t>mass</a:t>
            </a:r>
            <a:r>
              <a:rPr lang="en-US" dirty="0" smtClean="0">
                <a:solidFill>
                  <a:srgbClr val="FF0000"/>
                </a:solidFill>
              </a:rPr>
              <a:t> </a:t>
            </a:r>
            <a:r>
              <a:rPr lang="en-US" dirty="0" smtClean="0"/>
              <a:t>an object has, the more inertia</a:t>
            </a:r>
            <a:r>
              <a:rPr lang="en-US" dirty="0" smtClean="0">
                <a:solidFill>
                  <a:srgbClr val="FF0000"/>
                </a:solidFill>
              </a:rPr>
              <a:t> </a:t>
            </a:r>
            <a:r>
              <a:rPr lang="en-US" dirty="0" smtClean="0"/>
              <a:t>it has</a:t>
            </a:r>
          </a:p>
          <a:p>
            <a:pPr eaLnBrk="1" hangingPunct="1"/>
            <a:r>
              <a:rPr lang="en-US" dirty="0" smtClean="0"/>
              <a:t>The more </a:t>
            </a:r>
            <a:r>
              <a:rPr lang="en-US" b="1" dirty="0" smtClean="0">
                <a:solidFill>
                  <a:srgbClr val="FF0000"/>
                </a:solidFill>
              </a:rPr>
              <a:t>inertia</a:t>
            </a:r>
            <a:r>
              <a:rPr lang="en-US" dirty="0" smtClean="0">
                <a:solidFill>
                  <a:srgbClr val="FF0000"/>
                </a:solidFill>
              </a:rPr>
              <a:t> </a:t>
            </a:r>
            <a:r>
              <a:rPr lang="en-US" dirty="0" smtClean="0"/>
              <a:t>an object has, the harder it is to </a:t>
            </a:r>
            <a:r>
              <a:rPr lang="en-US" b="1" dirty="0" smtClean="0">
                <a:solidFill>
                  <a:srgbClr val="FF0000"/>
                </a:solidFill>
              </a:rPr>
              <a:t>start or </a:t>
            </a:r>
            <a:r>
              <a:rPr lang="en-US" b="1" dirty="0" smtClean="0">
                <a:solidFill>
                  <a:srgbClr val="FF0000"/>
                </a:solidFill>
              </a:rPr>
              <a:t>stop or change directions.</a:t>
            </a:r>
            <a:endParaRPr lang="en-US" b="1" dirty="0" smtClean="0">
              <a:solidFill>
                <a:srgbClr val="FF0000"/>
              </a:solidFill>
            </a:endParaRPr>
          </a:p>
          <a:p>
            <a:pPr eaLnBrk="1" hangingPunct="1"/>
            <a:endParaRPr lang="en-US" b="1" dirty="0" smtClean="0"/>
          </a:p>
        </p:txBody>
      </p:sp>
      <p:pic>
        <p:nvPicPr>
          <p:cNvPr id="66563" name="Picture 3"/>
          <p:cNvPicPr>
            <a:picLocks noChangeAspect="1"/>
          </p:cNvPicPr>
          <p:nvPr/>
        </p:nvPicPr>
        <p:blipFill>
          <a:blip r:embed="rId3"/>
          <a:srcRect/>
          <a:stretch>
            <a:fillRect/>
          </a:stretch>
        </p:blipFill>
        <p:spPr bwMode="auto">
          <a:xfrm>
            <a:off x="4933950" y="1417638"/>
            <a:ext cx="3927475"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yiv116128947MA1.1301880308" descr="IMAGE"/>
          <p:cNvPicPr>
            <a:picLocks noGrp="1" noChangeAspect="1" noChangeArrowheads="1"/>
          </p:cNvPicPr>
          <p:nvPr>
            <p:ph type="body" idx="1"/>
          </p:nvPr>
        </p:nvPicPr>
        <p:blipFill>
          <a:blip r:embed="rId2"/>
          <a:srcRect/>
          <a:stretch>
            <a:fillRect/>
          </a:stretch>
        </p:blipFill>
        <p:spPr>
          <a:xfrm>
            <a:off x="0" y="0"/>
            <a:ext cx="3390900" cy="2522538"/>
          </a:xfrm>
        </p:spPr>
      </p:pic>
      <p:pic>
        <p:nvPicPr>
          <p:cNvPr id="68610" name="yiv116128947MA2.1301880308" descr="IMAGE_1"/>
          <p:cNvPicPr>
            <a:picLocks noChangeAspect="1" noChangeArrowheads="1"/>
          </p:cNvPicPr>
          <p:nvPr/>
        </p:nvPicPr>
        <p:blipFill>
          <a:blip r:embed="rId3"/>
          <a:srcRect/>
          <a:stretch>
            <a:fillRect/>
          </a:stretch>
        </p:blipFill>
        <p:spPr bwMode="auto">
          <a:xfrm>
            <a:off x="2789238" y="2095500"/>
            <a:ext cx="6354762" cy="4762500"/>
          </a:xfrm>
          <a:prstGeom prst="rect">
            <a:avLst/>
          </a:prstGeom>
          <a:noFill/>
          <a:ln w="9525">
            <a:noFill/>
            <a:miter lim="800000"/>
            <a:headEnd/>
            <a:tailEnd/>
          </a:ln>
        </p:spPr>
      </p:pic>
      <p:sp>
        <p:nvSpPr>
          <p:cNvPr id="68611" name="Oval 6"/>
          <p:cNvSpPr>
            <a:spLocks noChangeArrowheads="1"/>
          </p:cNvSpPr>
          <p:nvPr/>
        </p:nvSpPr>
        <p:spPr bwMode="auto">
          <a:xfrm>
            <a:off x="5791200" y="3867150"/>
            <a:ext cx="800100" cy="1333500"/>
          </a:xfrm>
          <a:prstGeom prst="ellipse">
            <a:avLst/>
          </a:prstGeom>
          <a:noFill/>
          <a:ln w="76200">
            <a:solidFill>
              <a:srgbClr val="00FF00"/>
            </a:solidFill>
            <a:round/>
            <a:headEnd/>
            <a:tailEnd/>
          </a:ln>
        </p:spPr>
        <p:txBody>
          <a:bodyPr wrap="none" anchor="ctr"/>
          <a:lstStyle/>
          <a:p>
            <a:endParaRPr lang="en-US"/>
          </a:p>
        </p:txBody>
      </p:sp>
      <p:sp>
        <p:nvSpPr>
          <p:cNvPr id="68612" name="Rectangle 7"/>
          <p:cNvSpPr>
            <a:spLocks noChangeArrowheads="1"/>
          </p:cNvSpPr>
          <p:nvPr/>
        </p:nvSpPr>
        <p:spPr bwMode="auto">
          <a:xfrm>
            <a:off x="3486150" y="106363"/>
            <a:ext cx="5657850" cy="2165350"/>
          </a:xfrm>
          <a:prstGeom prst="rect">
            <a:avLst/>
          </a:prstGeom>
          <a:noFill/>
          <a:ln w="9525">
            <a:noFill/>
            <a:miter lim="800000"/>
            <a:headEnd/>
            <a:tailEnd/>
          </a:ln>
        </p:spPr>
        <p:txBody>
          <a:bodyPr anchor="ctr">
            <a:spAutoFit/>
          </a:bodyPr>
          <a:lstStyle/>
          <a:p>
            <a:r>
              <a:rPr lang="en-US" sz="2000" b="1"/>
              <a:t>To the left you see a picture of a Smart Car.</a:t>
            </a:r>
          </a:p>
          <a:p>
            <a:endParaRPr lang="en-US" sz="2000" b="1"/>
          </a:p>
          <a:p>
            <a:r>
              <a:rPr lang="en-US" sz="2000" b="1"/>
              <a:t>Below is a Photo of an accident near </a:t>
            </a:r>
            <a:br>
              <a:rPr lang="en-US" sz="2000" b="1"/>
            </a:br>
            <a:r>
              <a:rPr lang="en-US" sz="2000" b="1"/>
              <a:t>New  Orleans Involving Two Trucks and  a Smart Car at less than 10  MPH. </a:t>
            </a:r>
            <a:br>
              <a:rPr lang="en-US" sz="2000" b="1"/>
            </a:br>
            <a:r>
              <a:rPr lang="en-US"/>
              <a:t/>
            </a:r>
            <a:br>
              <a:rPr lang="en-US"/>
            </a:b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smtClean="0"/>
              <a:t>Gravity + Inertia = Orbit</a:t>
            </a:r>
          </a:p>
        </p:txBody>
      </p:sp>
      <p:sp>
        <p:nvSpPr>
          <p:cNvPr id="69634" name="Content Placeholder 2"/>
          <p:cNvSpPr>
            <a:spLocks noGrp="1"/>
          </p:cNvSpPr>
          <p:nvPr>
            <p:ph idx="1"/>
          </p:nvPr>
        </p:nvSpPr>
        <p:spPr/>
        <p:txBody>
          <a:bodyPr/>
          <a:lstStyle/>
          <a:p>
            <a:pPr eaLnBrk="1" hangingPunct="1"/>
            <a:r>
              <a:rPr lang="en-US" dirty="0" smtClean="0"/>
              <a:t>The moon keeps moving ahead because of inertia – It wants to keep on moving!</a:t>
            </a:r>
          </a:p>
          <a:p>
            <a:pPr eaLnBrk="1" hangingPunct="1"/>
            <a:r>
              <a:rPr lang="en-US" dirty="0" smtClean="0"/>
              <a:t>Earth curves away as the moon falls toward it, so the moon winds up in orbit around Earth</a:t>
            </a:r>
          </a:p>
          <a:p>
            <a:pPr eaLnBrk="1" hangingPunct="1"/>
            <a:r>
              <a:rPr lang="en-US" dirty="0" smtClean="0"/>
              <a:t>Earth wants to move from the sun just like the moon wants to move from Earth!</a:t>
            </a:r>
          </a:p>
          <a:p>
            <a:pPr eaLnBrk="1" hangingPunct="1"/>
            <a:r>
              <a:rPr lang="en-US" dirty="0" smtClean="0"/>
              <a:t>This is the same for everything in the solar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p:cNvPicPr>
          <p:nvPr/>
        </p:nvPicPr>
        <p:blipFill>
          <a:blip r:embed="rId3"/>
          <a:srcRect/>
          <a:stretch>
            <a:fillRect/>
          </a:stretch>
        </p:blipFill>
        <p:spPr bwMode="auto">
          <a:xfrm>
            <a:off x="549275" y="301625"/>
            <a:ext cx="3300413" cy="3979863"/>
          </a:xfrm>
          <a:prstGeom prst="rect">
            <a:avLst/>
          </a:prstGeom>
          <a:noFill/>
          <a:ln w="9525">
            <a:noFill/>
            <a:miter lim="800000"/>
            <a:headEnd/>
            <a:tailEnd/>
          </a:ln>
        </p:spPr>
      </p:pic>
      <p:pic>
        <p:nvPicPr>
          <p:cNvPr id="20482" name="Picture 6"/>
          <p:cNvPicPr>
            <a:picLocks noChangeAspect="1"/>
          </p:cNvPicPr>
          <p:nvPr/>
        </p:nvPicPr>
        <p:blipFill>
          <a:blip r:embed="rId4"/>
          <a:srcRect/>
          <a:stretch>
            <a:fillRect/>
          </a:stretch>
        </p:blipFill>
        <p:spPr bwMode="auto">
          <a:xfrm>
            <a:off x="3849688" y="301625"/>
            <a:ext cx="4972050" cy="3149600"/>
          </a:xfrm>
          <a:prstGeom prst="rect">
            <a:avLst/>
          </a:prstGeom>
          <a:noFill/>
          <a:ln w="9525">
            <a:noFill/>
            <a:miter lim="800000"/>
            <a:headEnd/>
            <a:tailEnd/>
          </a:ln>
        </p:spPr>
      </p:pic>
      <p:pic>
        <p:nvPicPr>
          <p:cNvPr id="20483" name="Picture 7"/>
          <p:cNvPicPr>
            <a:picLocks noChangeAspect="1"/>
          </p:cNvPicPr>
          <p:nvPr/>
        </p:nvPicPr>
        <p:blipFill>
          <a:blip r:embed="rId5"/>
          <a:srcRect/>
          <a:stretch>
            <a:fillRect/>
          </a:stretch>
        </p:blipFill>
        <p:spPr bwMode="auto">
          <a:xfrm>
            <a:off x="549275" y="3451225"/>
            <a:ext cx="3559175" cy="2716213"/>
          </a:xfrm>
          <a:prstGeom prst="rect">
            <a:avLst/>
          </a:prstGeom>
          <a:noFill/>
          <a:ln w="9525">
            <a:noFill/>
            <a:miter lim="800000"/>
            <a:headEnd/>
            <a:tailEnd/>
          </a:ln>
        </p:spPr>
      </p:pic>
      <p:pic>
        <p:nvPicPr>
          <p:cNvPr id="20484" name="Picture 8"/>
          <p:cNvPicPr>
            <a:picLocks noChangeAspect="1"/>
          </p:cNvPicPr>
          <p:nvPr/>
        </p:nvPicPr>
        <p:blipFill>
          <a:blip r:embed="rId6"/>
          <a:srcRect/>
          <a:stretch>
            <a:fillRect/>
          </a:stretch>
        </p:blipFill>
        <p:spPr bwMode="auto">
          <a:xfrm>
            <a:off x="3849688" y="3216275"/>
            <a:ext cx="4179887" cy="340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Geocentric Universe</a:t>
            </a:r>
          </a:p>
        </p:txBody>
      </p:sp>
      <p:sp>
        <p:nvSpPr>
          <p:cNvPr id="22530" name="Content Placeholder 2"/>
          <p:cNvSpPr>
            <a:spLocks noGrp="1"/>
          </p:cNvSpPr>
          <p:nvPr>
            <p:ph idx="1"/>
          </p:nvPr>
        </p:nvSpPr>
        <p:spPr/>
        <p:txBody>
          <a:bodyPr/>
          <a:lstStyle/>
          <a:p>
            <a:pPr eaLnBrk="1" hangingPunct="1"/>
            <a:r>
              <a:rPr lang="en-US" sz="3000" dirty="0" smtClean="0"/>
              <a:t>Greek astronomers believed the universe is perfect and unchangeable and that Earth is stationary in the center of the celestial sphere</a:t>
            </a:r>
          </a:p>
          <a:p>
            <a:pPr eaLnBrk="1" hangingPunct="1"/>
            <a:r>
              <a:rPr lang="en-US" sz="3000" dirty="0" smtClean="0"/>
              <a:t>A </a:t>
            </a:r>
            <a:r>
              <a:rPr lang="en-US" sz="3000" b="1" dirty="0" smtClean="0">
                <a:solidFill>
                  <a:srgbClr val="FF0000"/>
                </a:solidFill>
              </a:rPr>
              <a:t>Geocentric System</a:t>
            </a:r>
            <a:r>
              <a:rPr lang="en-US" sz="3000" dirty="0" smtClean="0">
                <a:solidFill>
                  <a:srgbClr val="FF0000"/>
                </a:solidFill>
              </a:rPr>
              <a:t> </a:t>
            </a:r>
            <a:r>
              <a:rPr lang="en-US" sz="3000" dirty="0" smtClean="0"/>
              <a:t>describes a system in which all of the planets revolve around </a:t>
            </a:r>
            <a:r>
              <a:rPr lang="en-US" sz="3000" b="1" dirty="0" smtClean="0">
                <a:solidFill>
                  <a:schemeClr val="hlink"/>
                </a:solidFill>
              </a:rPr>
              <a:t>Earth</a:t>
            </a:r>
          </a:p>
          <a:p>
            <a:pPr eaLnBrk="1" hangingPunct="1"/>
            <a:r>
              <a:rPr lang="en-US" sz="3000" dirty="0" smtClean="0"/>
              <a:t>Remember:  A system is a group of parts that work together as a unit.</a:t>
            </a:r>
          </a:p>
          <a:p>
            <a:pPr eaLnBrk="1" hangingPunct="1"/>
            <a:r>
              <a:rPr lang="en-US" sz="3000" dirty="0" smtClean="0"/>
              <a:t>(Earth = Geo) + (Centric = Centered) = Geocentric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Geocentric Universe: Ptolemy</a:t>
            </a:r>
          </a:p>
        </p:txBody>
      </p:sp>
      <p:sp>
        <p:nvSpPr>
          <p:cNvPr id="23554" name="Content Placeholder 2"/>
          <p:cNvSpPr>
            <a:spLocks noGrp="1"/>
          </p:cNvSpPr>
          <p:nvPr>
            <p:ph idx="1"/>
          </p:nvPr>
        </p:nvSpPr>
        <p:spPr>
          <a:xfrm>
            <a:off x="457200" y="1600200"/>
            <a:ext cx="4814888" cy="4711700"/>
          </a:xfrm>
        </p:spPr>
        <p:txBody>
          <a:bodyPr/>
          <a:lstStyle/>
          <a:p>
            <a:pPr eaLnBrk="1" hangingPunct="1"/>
            <a:r>
              <a:rPr lang="en-US" b="1" u="sng" dirty="0" smtClean="0">
                <a:solidFill>
                  <a:schemeClr val="folHlink"/>
                </a:solidFill>
              </a:rPr>
              <a:t>Ptolemy</a:t>
            </a:r>
            <a:r>
              <a:rPr lang="en-US" dirty="0" smtClean="0"/>
              <a:t> also </a:t>
            </a:r>
            <a:r>
              <a:rPr lang="en-US" u="sng" dirty="0" smtClean="0"/>
              <a:t>believed in </a:t>
            </a:r>
            <a:r>
              <a:rPr lang="en-US" dirty="0" smtClean="0"/>
              <a:t>a </a:t>
            </a:r>
            <a:r>
              <a:rPr lang="en-US" b="1" u="sng" dirty="0" smtClean="0"/>
              <a:t>geocentric</a:t>
            </a:r>
            <a:r>
              <a:rPr lang="en-US" dirty="0" smtClean="0"/>
              <a:t> </a:t>
            </a:r>
            <a:r>
              <a:rPr lang="en-US" u="sng" dirty="0" smtClean="0"/>
              <a:t>system</a:t>
            </a:r>
          </a:p>
          <a:p>
            <a:pPr eaLnBrk="1" hangingPunct="1"/>
            <a:r>
              <a:rPr lang="en-US" dirty="0" smtClean="0"/>
              <a:t>thought the </a:t>
            </a:r>
            <a:r>
              <a:rPr lang="en-US" u="sng" dirty="0" smtClean="0"/>
              <a:t>planets moved on </a:t>
            </a:r>
            <a:r>
              <a:rPr lang="en-US" b="1" u="sng" dirty="0" smtClean="0"/>
              <a:t>little circles</a:t>
            </a:r>
            <a:r>
              <a:rPr lang="en-US" dirty="0" smtClean="0">
                <a:solidFill>
                  <a:srgbClr val="FF0000"/>
                </a:solidFill>
              </a:rPr>
              <a:t> </a:t>
            </a:r>
            <a:r>
              <a:rPr lang="en-US" dirty="0" smtClean="0"/>
              <a:t>that moved </a:t>
            </a:r>
            <a:r>
              <a:rPr lang="en-US" u="sng" dirty="0" smtClean="0"/>
              <a:t>on </a:t>
            </a:r>
            <a:r>
              <a:rPr lang="en-US" b="1" u="sng" dirty="0" smtClean="0"/>
              <a:t>bigger </a:t>
            </a:r>
            <a:r>
              <a:rPr lang="en-US" u="sng" dirty="0" smtClean="0"/>
              <a:t>circles</a:t>
            </a:r>
          </a:p>
          <a:p>
            <a:pPr eaLnBrk="1" hangingPunct="1"/>
            <a:r>
              <a:rPr lang="en-US" u="sng" dirty="0" smtClean="0"/>
              <a:t>Believed this for 1400 </a:t>
            </a:r>
            <a:r>
              <a:rPr lang="en-US" dirty="0" smtClean="0"/>
              <a:t>years</a:t>
            </a:r>
          </a:p>
          <a:p>
            <a:pPr eaLnBrk="1" hangingPunct="1"/>
            <a:endParaRPr lang="en-US" dirty="0" smtClean="0"/>
          </a:p>
        </p:txBody>
      </p:sp>
      <p:pic>
        <p:nvPicPr>
          <p:cNvPr id="23555" name="Picture 3"/>
          <p:cNvPicPr>
            <a:picLocks noChangeAspect="1"/>
          </p:cNvPicPr>
          <p:nvPr/>
        </p:nvPicPr>
        <p:blipFill>
          <a:blip r:embed="rId3"/>
          <a:srcRect/>
          <a:stretch>
            <a:fillRect/>
          </a:stretch>
        </p:blipFill>
        <p:spPr bwMode="auto">
          <a:xfrm>
            <a:off x="5272088" y="1352550"/>
            <a:ext cx="3414712" cy="495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smtClean="0"/>
          </a:p>
        </p:txBody>
      </p:sp>
      <p:pic>
        <p:nvPicPr>
          <p:cNvPr id="25602" name="Picture 3"/>
          <p:cNvPicPr>
            <a:picLocks noChangeAspect="1"/>
          </p:cNvPicPr>
          <p:nvPr/>
        </p:nvPicPr>
        <p:blipFill>
          <a:blip r:embed="rId3"/>
          <a:srcRect/>
          <a:stretch>
            <a:fillRect/>
          </a:stretch>
        </p:blipFill>
        <p:spPr bwMode="auto">
          <a:xfrm>
            <a:off x="-808038" y="-317500"/>
            <a:ext cx="11717338" cy="765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US" smtClean="0"/>
          </a:p>
        </p:txBody>
      </p:sp>
      <p:pic>
        <p:nvPicPr>
          <p:cNvPr id="27650" name="Picture 3"/>
          <p:cNvPicPr>
            <a:picLocks noChangeAspect="1"/>
          </p:cNvPicPr>
          <p:nvPr/>
        </p:nvPicPr>
        <p:blipFill>
          <a:blip r:embed="rId3"/>
          <a:srcRect/>
          <a:stretch>
            <a:fillRect/>
          </a:stretch>
        </p:blipFill>
        <p:spPr bwMode="auto">
          <a:xfrm>
            <a:off x="457200" y="1417638"/>
            <a:ext cx="3111500" cy="4445000"/>
          </a:xfrm>
          <a:prstGeom prst="rect">
            <a:avLst/>
          </a:prstGeom>
          <a:noFill/>
          <a:ln w="9525">
            <a:noFill/>
            <a:miter lim="800000"/>
            <a:headEnd/>
            <a:tailEnd/>
          </a:ln>
        </p:spPr>
      </p:pic>
      <p:pic>
        <p:nvPicPr>
          <p:cNvPr id="27651" name="Picture 4"/>
          <p:cNvPicPr>
            <a:picLocks noChangeAspect="1"/>
          </p:cNvPicPr>
          <p:nvPr/>
        </p:nvPicPr>
        <p:blipFill>
          <a:blip r:embed="rId4"/>
          <a:srcRect/>
          <a:stretch>
            <a:fillRect/>
          </a:stretch>
        </p:blipFill>
        <p:spPr bwMode="auto">
          <a:xfrm>
            <a:off x="4241800" y="1625600"/>
            <a:ext cx="44450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Heliocentric Universe: Copernicus</a:t>
            </a:r>
          </a:p>
        </p:txBody>
      </p:sp>
      <p:sp>
        <p:nvSpPr>
          <p:cNvPr id="29698" name="Content Placeholder 2"/>
          <p:cNvSpPr>
            <a:spLocks noGrp="1"/>
          </p:cNvSpPr>
          <p:nvPr>
            <p:ph idx="1"/>
          </p:nvPr>
        </p:nvSpPr>
        <p:spPr>
          <a:xfrm>
            <a:off x="457200" y="1600200"/>
            <a:ext cx="4449763" cy="4525963"/>
          </a:xfrm>
        </p:spPr>
        <p:txBody>
          <a:bodyPr/>
          <a:lstStyle/>
          <a:p>
            <a:pPr eaLnBrk="1" hangingPunct="1">
              <a:lnSpc>
                <a:spcPct val="80000"/>
              </a:lnSpc>
            </a:pPr>
            <a:r>
              <a:rPr lang="en-US" sz="2700" u="sng" dirty="0" smtClean="0">
                <a:solidFill>
                  <a:srgbClr val="FF0000"/>
                </a:solidFill>
              </a:rPr>
              <a:t>Early 1500’s</a:t>
            </a:r>
          </a:p>
          <a:p>
            <a:pPr eaLnBrk="1" hangingPunct="1">
              <a:lnSpc>
                <a:spcPct val="80000"/>
              </a:lnSpc>
            </a:pPr>
            <a:r>
              <a:rPr lang="en-US" sz="2700" u="sng" dirty="0" smtClean="0"/>
              <a:t>Polish </a:t>
            </a:r>
            <a:r>
              <a:rPr lang="en-US" sz="2700" u="sng" dirty="0" smtClean="0">
                <a:solidFill>
                  <a:srgbClr val="FF0000"/>
                </a:solidFill>
              </a:rPr>
              <a:t>astronomer </a:t>
            </a:r>
            <a:r>
              <a:rPr lang="en-US" sz="2700" b="1" u="sng" dirty="0" smtClean="0">
                <a:solidFill>
                  <a:srgbClr val="FF0000"/>
                </a:solidFill>
              </a:rPr>
              <a:t>Nikolas Copernicus</a:t>
            </a:r>
            <a:r>
              <a:rPr lang="en-US" sz="2700" dirty="0" smtClean="0">
                <a:solidFill>
                  <a:srgbClr val="FF0000"/>
                </a:solidFill>
              </a:rPr>
              <a:t> </a:t>
            </a:r>
            <a:r>
              <a:rPr lang="en-US" sz="2700" dirty="0" smtClean="0"/>
              <a:t>developed another thought about the motion</a:t>
            </a:r>
            <a:r>
              <a:rPr lang="en-US" sz="2700" b="1" dirty="0" smtClean="0"/>
              <a:t> </a:t>
            </a:r>
            <a:r>
              <a:rPr lang="en-US" sz="2700" dirty="0" smtClean="0"/>
              <a:t>of the planets</a:t>
            </a:r>
          </a:p>
          <a:p>
            <a:pPr eaLnBrk="1" hangingPunct="1">
              <a:lnSpc>
                <a:spcPct val="80000"/>
              </a:lnSpc>
            </a:pPr>
            <a:r>
              <a:rPr lang="en-US" sz="2700" u="sng" dirty="0" smtClean="0">
                <a:solidFill>
                  <a:srgbClr val="FF0000"/>
                </a:solidFill>
              </a:rPr>
              <a:t>Believed the Earth and the planets revolved around the </a:t>
            </a:r>
            <a:r>
              <a:rPr lang="en-US" sz="2700" b="1" u="sng" dirty="0" smtClean="0">
                <a:solidFill>
                  <a:srgbClr val="FF0000"/>
                </a:solidFill>
              </a:rPr>
              <a:t>sun</a:t>
            </a:r>
            <a:r>
              <a:rPr lang="en-US" sz="2700" b="1" dirty="0" smtClean="0">
                <a:solidFill>
                  <a:srgbClr val="FF0000"/>
                </a:solidFill>
              </a:rPr>
              <a:t>.</a:t>
            </a:r>
          </a:p>
          <a:p>
            <a:pPr eaLnBrk="1" hangingPunct="1">
              <a:lnSpc>
                <a:spcPct val="80000"/>
              </a:lnSpc>
            </a:pPr>
            <a:r>
              <a:rPr lang="en-US" sz="2700" dirty="0" smtClean="0"/>
              <a:t>This is called a “</a:t>
            </a:r>
            <a:r>
              <a:rPr lang="en-US" sz="2700" b="1" u="sng" dirty="0" smtClean="0">
                <a:solidFill>
                  <a:srgbClr val="FF0000"/>
                </a:solidFill>
              </a:rPr>
              <a:t>Heliocentric System”</a:t>
            </a:r>
          </a:p>
          <a:p>
            <a:pPr eaLnBrk="1" hangingPunct="1">
              <a:lnSpc>
                <a:spcPct val="80000"/>
              </a:lnSpc>
            </a:pPr>
            <a:r>
              <a:rPr lang="en-US" sz="2700" dirty="0" smtClean="0"/>
              <a:t>(Helios = sun) + (Centric = Centered) = Heliocentric</a:t>
            </a:r>
          </a:p>
          <a:p>
            <a:pPr eaLnBrk="1" hangingPunct="1">
              <a:lnSpc>
                <a:spcPct val="80000"/>
              </a:lnSpc>
            </a:pPr>
            <a:endParaRPr lang="en-US" sz="2700" dirty="0" smtClean="0"/>
          </a:p>
        </p:txBody>
      </p:sp>
      <p:pic>
        <p:nvPicPr>
          <p:cNvPr id="29699" name="Picture 3"/>
          <p:cNvPicPr>
            <a:picLocks noChangeAspect="1"/>
          </p:cNvPicPr>
          <p:nvPr/>
        </p:nvPicPr>
        <p:blipFill>
          <a:blip r:embed="rId3"/>
          <a:srcRect/>
          <a:stretch>
            <a:fillRect/>
          </a:stretch>
        </p:blipFill>
        <p:spPr bwMode="auto">
          <a:xfrm>
            <a:off x="4989513" y="1417638"/>
            <a:ext cx="3697287"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5109</TotalTime>
  <Words>1221</Words>
  <Application>Microsoft Office PowerPoint</Application>
  <PresentationFormat>On-screen Show (4:3)</PresentationFormat>
  <Paragraphs>127</Paragraphs>
  <Slides>36</Slides>
  <Notes>21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Chapter 16: Gravity, Mass, &amp; Inertia</vt:lpstr>
      <vt:lpstr>PowerPoint Presentation</vt:lpstr>
      <vt:lpstr>Greek</vt:lpstr>
      <vt:lpstr>PowerPoint Presentation</vt:lpstr>
      <vt:lpstr>Geocentric Universe</vt:lpstr>
      <vt:lpstr>Geocentric Universe: Ptolemy</vt:lpstr>
      <vt:lpstr>PowerPoint Presentation</vt:lpstr>
      <vt:lpstr>PowerPoint Presentation</vt:lpstr>
      <vt:lpstr>Heliocentric Universe: Copernicus</vt:lpstr>
      <vt:lpstr>PowerPoint Presentation</vt:lpstr>
      <vt:lpstr>Heliocentric Universe: Galileo</vt:lpstr>
      <vt:lpstr>Galileo’s Moons of Jupiter</vt:lpstr>
      <vt:lpstr>PowerPoint Presentation</vt:lpstr>
      <vt:lpstr>Night 1</vt:lpstr>
      <vt:lpstr>Night 2</vt:lpstr>
      <vt:lpstr>Night 3</vt:lpstr>
      <vt:lpstr>Night 4</vt:lpstr>
      <vt:lpstr>Night 5</vt:lpstr>
      <vt:lpstr>Night 6</vt:lpstr>
      <vt:lpstr>Night 7</vt:lpstr>
      <vt:lpstr>Night 8</vt:lpstr>
      <vt:lpstr>Night 9</vt:lpstr>
      <vt:lpstr>PowerPoint Presentation</vt:lpstr>
      <vt:lpstr>PowerPoint Presentation</vt:lpstr>
      <vt:lpstr>Galileo’s Trial</vt:lpstr>
      <vt:lpstr>Sir Isaac Newton: Gravity &amp; Inertia</vt:lpstr>
      <vt:lpstr>PowerPoint Presentation</vt:lpstr>
      <vt:lpstr>PowerPoint Presentation</vt:lpstr>
      <vt:lpstr>Gravity</vt:lpstr>
      <vt:lpstr>Gravity</vt:lpstr>
      <vt:lpstr>Gravity</vt:lpstr>
      <vt:lpstr>Mass</vt:lpstr>
      <vt:lpstr>Inertia</vt:lpstr>
      <vt:lpstr>Mass, Inertia, &amp; Motion</vt:lpstr>
      <vt:lpstr>PowerPoint Presentation</vt:lpstr>
      <vt:lpstr>Gravity + Inertia = Orbit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Jadah Rauchwerk</dc:creator>
  <cp:lastModifiedBy>Windows User</cp:lastModifiedBy>
  <cp:revision>71</cp:revision>
  <dcterms:created xsi:type="dcterms:W3CDTF">2011-04-13T05:30:46Z</dcterms:created>
  <dcterms:modified xsi:type="dcterms:W3CDTF">2017-04-12T15:41:44Z</dcterms:modified>
</cp:coreProperties>
</file>