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0"/>
  </p:notesMasterIdLst>
  <p:handoutMasterIdLst>
    <p:handoutMasterId r:id="rId61"/>
  </p:handoutMasterIdLst>
  <p:sldIdLst>
    <p:sldId id="282" r:id="rId3"/>
    <p:sldId id="283" r:id="rId4"/>
    <p:sldId id="269" r:id="rId5"/>
    <p:sldId id="278" r:id="rId6"/>
    <p:sldId id="270" r:id="rId7"/>
    <p:sldId id="271" r:id="rId8"/>
    <p:sldId id="258" r:id="rId9"/>
    <p:sldId id="284" r:id="rId10"/>
    <p:sldId id="272" r:id="rId11"/>
    <p:sldId id="279" r:id="rId12"/>
    <p:sldId id="273" r:id="rId13"/>
    <p:sldId id="319" r:id="rId14"/>
    <p:sldId id="260" r:id="rId15"/>
    <p:sldId id="311" r:id="rId16"/>
    <p:sldId id="309" r:id="rId17"/>
    <p:sldId id="281" r:id="rId18"/>
    <p:sldId id="316" r:id="rId19"/>
    <p:sldId id="317" r:id="rId20"/>
    <p:sldId id="318" r:id="rId21"/>
    <p:sldId id="261" r:id="rId22"/>
    <p:sldId id="280" r:id="rId23"/>
    <p:sldId id="310" r:id="rId24"/>
    <p:sldId id="275" r:id="rId25"/>
    <p:sldId id="277" r:id="rId26"/>
    <p:sldId id="276" r:id="rId27"/>
    <p:sldId id="300" r:id="rId28"/>
    <p:sldId id="267" r:id="rId29"/>
    <p:sldId id="262" r:id="rId30"/>
    <p:sldId id="288" r:id="rId31"/>
    <p:sldId id="292" r:id="rId32"/>
    <p:sldId id="301" r:id="rId33"/>
    <p:sldId id="293" r:id="rId34"/>
    <p:sldId id="302" r:id="rId35"/>
    <p:sldId id="263" r:id="rId36"/>
    <p:sldId id="289" r:id="rId37"/>
    <p:sldId id="294" r:id="rId38"/>
    <p:sldId id="305" r:id="rId39"/>
    <p:sldId id="306" r:id="rId40"/>
    <p:sldId id="295" r:id="rId41"/>
    <p:sldId id="308" r:id="rId42"/>
    <p:sldId id="265" r:id="rId43"/>
    <p:sldId id="291" r:id="rId44"/>
    <p:sldId id="296" r:id="rId45"/>
    <p:sldId id="297" r:id="rId46"/>
    <p:sldId id="264" r:id="rId47"/>
    <p:sldId id="290" r:id="rId48"/>
    <p:sldId id="298" r:id="rId49"/>
    <p:sldId id="314" r:id="rId50"/>
    <p:sldId id="315" r:id="rId51"/>
    <p:sldId id="299" r:id="rId52"/>
    <p:sldId id="303" r:id="rId53"/>
    <p:sldId id="266" r:id="rId54"/>
    <p:sldId id="312" r:id="rId55"/>
    <p:sldId id="304" r:id="rId56"/>
    <p:sldId id="257" r:id="rId57"/>
    <p:sldId id="287" r:id="rId58"/>
    <p:sldId id="286" r:id="rId59"/>
  </p:sldIdLst>
  <p:sldSz cx="9144000" cy="6858000" type="screen4x3"/>
  <p:notesSz cx="7019925" cy="9305925"/>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FF00FF"/>
    <a:srgbClr val="00CC00"/>
    <a:srgbClr val="663300"/>
    <a:srgbClr val="FFFF66"/>
    <a:srgbClr val="FFF9C5"/>
    <a:srgbClr val="99CCFF"/>
    <a:srgbClr val="FF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0" d="100"/>
          <a:sy n="60" d="100"/>
        </p:scale>
        <p:origin x="-1644" y="-27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20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defTabSz="466725">
              <a:defRPr sz="1200">
                <a:latin typeface="Calibri" pitchFamily="34" charset="0"/>
              </a:defRPr>
            </a:lvl1pPr>
          </a:lstStyle>
          <a:p>
            <a:pPr>
              <a:defRPr/>
            </a:pPr>
            <a:endParaRPr lang="en-US"/>
          </a:p>
        </p:txBody>
      </p:sp>
      <p:sp>
        <p:nvSpPr>
          <p:cNvPr id="37891" name="Rectangle 3"/>
          <p:cNvSpPr>
            <a:spLocks noGrp="1" noChangeArrowheads="1"/>
          </p:cNvSpPr>
          <p:nvPr>
            <p:ph type="dt" sz="quarter" idx="1"/>
          </p:nvPr>
        </p:nvSpPr>
        <p:spPr bwMode="auto">
          <a:xfrm>
            <a:off x="3976688"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algn="r" defTabSz="466725">
              <a:defRPr sz="1200">
                <a:latin typeface="Calibri" pitchFamily="34" charset="0"/>
              </a:defRPr>
            </a:lvl1pPr>
          </a:lstStyle>
          <a:p>
            <a:pPr>
              <a:defRPr/>
            </a:pPr>
            <a:fld id="{68B31840-7006-4494-B145-90B84810C5A4}" type="datetimeFigureOut">
              <a:rPr lang="en-US"/>
              <a:pPr>
                <a:defRPr/>
              </a:pPr>
              <a:t>4/4/2017</a:t>
            </a:fld>
            <a:endParaRPr lang="en-US"/>
          </a:p>
        </p:txBody>
      </p:sp>
      <p:sp>
        <p:nvSpPr>
          <p:cNvPr id="37892" name="Rectangle 4"/>
          <p:cNvSpPr>
            <a:spLocks noGrp="1" noChangeArrowheads="1"/>
          </p:cNvSpPr>
          <p:nvPr>
            <p:ph type="ftr" sz="quarter" idx="2"/>
          </p:nvPr>
        </p:nvSpPr>
        <p:spPr bwMode="auto">
          <a:xfrm>
            <a:off x="0"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defTabSz="466725">
              <a:defRPr sz="1200">
                <a:latin typeface="Calibri" pitchFamily="34" charset="0"/>
              </a:defRPr>
            </a:lvl1pPr>
          </a:lstStyle>
          <a:p>
            <a:pPr>
              <a:defRPr/>
            </a:pPr>
            <a:endParaRPr lang="en-US"/>
          </a:p>
        </p:txBody>
      </p:sp>
      <p:sp>
        <p:nvSpPr>
          <p:cNvPr id="37893" name="Rectangle 5"/>
          <p:cNvSpPr>
            <a:spLocks noGrp="1" noChangeArrowheads="1"/>
          </p:cNvSpPr>
          <p:nvPr>
            <p:ph type="sldNum" sz="quarter" idx="3"/>
          </p:nvPr>
        </p:nvSpPr>
        <p:spPr bwMode="auto">
          <a:xfrm>
            <a:off x="3976688"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algn="r" defTabSz="466725">
              <a:defRPr sz="1200">
                <a:latin typeface="Calibri" pitchFamily="34" charset="0"/>
              </a:defRPr>
            </a:lvl1pPr>
          </a:lstStyle>
          <a:p>
            <a:pPr>
              <a:defRPr/>
            </a:pPr>
            <a:fld id="{A71D94F1-9233-4320-8EF5-7E3884639280}" type="slidenum">
              <a:rPr lang="en-US"/>
              <a:pPr>
                <a:defRPr/>
              </a:pPr>
              <a:t>‹#›</a:t>
            </a:fld>
            <a:endParaRPr lang="en-US"/>
          </a:p>
        </p:txBody>
      </p:sp>
    </p:spTree>
    <p:extLst>
      <p:ext uri="{BB962C8B-B14F-4D97-AF65-F5344CB8AC3E}">
        <p14:creationId xmlns:p14="http://schemas.microsoft.com/office/powerpoint/2010/main" val="347211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defTabSz="466725">
              <a:defRPr sz="1200"/>
            </a:lvl1pPr>
          </a:lstStyle>
          <a:p>
            <a:pPr>
              <a:defRPr/>
            </a:pPr>
            <a:endParaRPr lang="en-US"/>
          </a:p>
        </p:txBody>
      </p:sp>
      <p:sp>
        <p:nvSpPr>
          <p:cNvPr id="3" name="Date Placeholder 2"/>
          <p:cNvSpPr>
            <a:spLocks noGrp="1"/>
          </p:cNvSpPr>
          <p:nvPr>
            <p:ph type="dt" idx="1"/>
          </p:nvPr>
        </p:nvSpPr>
        <p:spPr bwMode="auto">
          <a:xfrm>
            <a:off x="3976688"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algn="r" defTabSz="466725">
              <a:defRPr sz="1200"/>
            </a:lvl1pPr>
          </a:lstStyle>
          <a:p>
            <a:pPr>
              <a:defRPr/>
            </a:pPr>
            <a:fld id="{DFA01F92-7CBE-41CE-9C36-F66A1A76205A}" type="datetimeFigureOut">
              <a:rPr lang="en-US"/>
              <a:pPr>
                <a:defRPr/>
              </a:pPr>
              <a:t>4/4/2017</a:t>
            </a:fld>
            <a:endParaRPr lang="en-US"/>
          </a:p>
        </p:txBody>
      </p:sp>
      <p:sp>
        <p:nvSpPr>
          <p:cNvPr id="4" name="Slide Image Placeholder 3"/>
          <p:cNvSpPr>
            <a:spLocks noGrp="1" noRot="1" noChangeAspect="1"/>
          </p:cNvSpPr>
          <p:nvPr>
            <p:ph type="sldImg" idx="2"/>
          </p:nvPr>
        </p:nvSpPr>
        <p:spPr>
          <a:xfrm>
            <a:off x="1184275" y="698500"/>
            <a:ext cx="4652963" cy="34893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bwMode="auto">
          <a:xfrm>
            <a:off x="701675" y="4419600"/>
            <a:ext cx="5616575" cy="4187825"/>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defTabSz="466725">
              <a:defRPr sz="1200"/>
            </a:lvl1pPr>
          </a:lstStyle>
          <a:p>
            <a:pPr>
              <a:defRPr/>
            </a:pPr>
            <a:endParaRPr lang="en-US"/>
          </a:p>
        </p:txBody>
      </p:sp>
      <p:sp>
        <p:nvSpPr>
          <p:cNvPr id="7" name="Slide Number Placeholder 6"/>
          <p:cNvSpPr>
            <a:spLocks noGrp="1"/>
          </p:cNvSpPr>
          <p:nvPr>
            <p:ph type="sldNum" sz="quarter" idx="5"/>
          </p:nvPr>
        </p:nvSpPr>
        <p:spPr bwMode="auto">
          <a:xfrm>
            <a:off x="3976688"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algn="r" defTabSz="466725">
              <a:defRPr sz="1200"/>
            </a:lvl1pPr>
          </a:lstStyle>
          <a:p>
            <a:pPr>
              <a:defRPr/>
            </a:pPr>
            <a:fld id="{BFF6F957-FB6B-485F-9CF6-E6A8B8394ACA}" type="slidenum">
              <a:rPr lang="en-US"/>
              <a:pPr>
                <a:defRPr/>
              </a:pPr>
              <a:t>‹#›</a:t>
            </a:fld>
            <a:endParaRPr lang="en-US"/>
          </a:p>
        </p:txBody>
      </p:sp>
    </p:spTree>
    <p:extLst>
      <p:ext uri="{BB962C8B-B14F-4D97-AF65-F5344CB8AC3E}">
        <p14:creationId xmlns:p14="http://schemas.microsoft.com/office/powerpoint/2010/main" val="286964588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olstation.com/stars/ceres.htm"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www.solstation.com/stars/sedna.htm" TargetMode="External"/><Relationship Id="rId5" Type="http://schemas.openxmlformats.org/officeDocument/2006/relationships/hyperlink" Target="http://www.solstation.com/stars/ub313.htm" TargetMode="External"/><Relationship Id="rId4" Type="http://schemas.openxmlformats.org/officeDocument/2006/relationships/hyperlink" Target="http://www.solstation.com/stars/pluto.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a:noFill/>
          <a:ln/>
        </p:spPr>
        <p:txBody>
          <a:bodyPr/>
          <a:lstStyle/>
          <a:p>
            <a:pPr eaLnBrk="1" hangingPunct="1">
              <a:spcBef>
                <a:spcPct val="0"/>
              </a:spcBef>
            </a:pPr>
            <a:r>
              <a:rPr lang="en-US" smtClean="0"/>
              <a:t>http://www.solstation.com/stars/uranus.htm</a:t>
            </a:r>
          </a:p>
        </p:txBody>
      </p:sp>
      <p:sp>
        <p:nvSpPr>
          <p:cNvPr id="55299" name="Slide Number Placeholder 3"/>
          <p:cNvSpPr>
            <a:spLocks noGrp="1"/>
          </p:cNvSpPr>
          <p:nvPr>
            <p:ph type="sldNum" sz="quarter" idx="5"/>
          </p:nvPr>
        </p:nvSpPr>
        <p:spPr>
          <a:noFill/>
        </p:spPr>
        <p:txBody>
          <a:bodyPr/>
          <a:lstStyle/>
          <a:p>
            <a:fld id="{FE74FC91-BFF2-44F3-A433-1105AF07CD38}" type="slidenum">
              <a:rPr lang="en-US" smtClean="0"/>
              <a:pPr/>
              <a:t>42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a:noFill/>
          <a:ln/>
        </p:spPr>
        <p:txBody>
          <a:bodyPr/>
          <a:lstStyle/>
          <a:p>
            <a:pPr eaLnBrk="1" hangingPunct="1">
              <a:spcBef>
                <a:spcPct val="0"/>
              </a:spcBef>
            </a:pPr>
            <a:r>
              <a:rPr lang="en-US" smtClean="0"/>
              <a:t>http://www.solstation.com/stars/neptune.htm</a:t>
            </a:r>
          </a:p>
        </p:txBody>
      </p:sp>
      <p:sp>
        <p:nvSpPr>
          <p:cNvPr id="63491" name="Slide Number Placeholder 3"/>
          <p:cNvSpPr>
            <a:spLocks noGrp="1"/>
          </p:cNvSpPr>
          <p:nvPr>
            <p:ph type="sldNum" sz="quarter" idx="5"/>
          </p:nvPr>
        </p:nvSpPr>
        <p:spPr>
          <a:noFill/>
        </p:spPr>
        <p:txBody>
          <a:bodyPr/>
          <a:lstStyle/>
          <a:p>
            <a:fld id="{1DF80C69-477A-4ED2-A868-A40CABE7CCCF}" type="slidenum">
              <a:rPr lang="en-US" smtClean="0"/>
              <a:pPr/>
              <a:t>49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a:noFill/>
          <a:ln/>
        </p:spPr>
        <p:txBody>
          <a:bodyPr/>
          <a:lstStyle/>
          <a:p>
            <a:pPr eaLnBrk="1" hangingPunct="1">
              <a:spcBef>
                <a:spcPct val="0"/>
              </a:spcBef>
            </a:pPr>
            <a:r>
              <a:rPr lang="en-US" smtClean="0"/>
              <a:t>Unlike winds on the inner rocky planets like Earth, which are powered primarily by sunlight, winds on the gas giants are also fed by heat escaping from their deep cores, although the strength of this interior heat is a mere fraction of the sunlight falling on Earth. Like Jupiter, Saturn appears to have a liquid layer of metallic hydrogen lower in its interior surrounding a hot rocky core that may be as hot as 12,000 °C (or F). The planet also radiates more energy into space than it receives from the Sun, of which much is probably generated by gravitational compression like Jupiter. </a:t>
            </a:r>
          </a:p>
          <a:p>
            <a:pPr eaLnBrk="1" hangingPunct="1">
              <a:spcBef>
                <a:spcPct val="0"/>
              </a:spcBef>
            </a:pPr>
            <a:r>
              <a:rPr lang="en-US" u="sng" smtClean="0"/>
              <a:t>Dwarf Planet</a:t>
            </a:r>
            <a:r>
              <a:rPr lang="en-US" smtClean="0"/>
              <a:t> - This is a celestial body that: (a) is in orbit around the Sun; and (b) has sufficient mass for its self-gravity to overcome rigid body forces so that it assumes a nearly round shape (due to a hydrostatic equilibrium); but (c) has </a:t>
            </a:r>
            <a:r>
              <a:rPr lang="en-US" i="1" smtClean="0"/>
              <a:t>not</a:t>
            </a:r>
            <a:r>
              <a:rPr lang="en-US" smtClean="0"/>
              <a:t> cleared the neighborhood around its orbit; and (d) is not a satellite of another planet. As defined, the Solar System has probably has at least one dwarf planet in the Main Asteroid Belt (</a:t>
            </a:r>
            <a:r>
              <a:rPr lang="en-US" smtClean="0">
                <a:hlinkClick r:id="rId3"/>
              </a:rPr>
              <a:t>Ceres</a:t>
            </a:r>
            <a:r>
              <a:rPr lang="en-US" smtClean="0"/>
              <a:t>), Edgeworth-Kuiper Belt (</a:t>
            </a:r>
            <a:r>
              <a:rPr lang="en-US" smtClean="0">
                <a:hlinkClick r:id="rId4"/>
              </a:rPr>
              <a:t>Pluto</a:t>
            </a:r>
            <a:r>
              <a:rPr lang="en-US" smtClean="0"/>
              <a:t> and </a:t>
            </a:r>
            <a:r>
              <a:rPr lang="en-US" smtClean="0">
                <a:hlinkClick r:id="rId5"/>
              </a:rPr>
              <a:t>Eris</a:t>
            </a:r>
            <a:r>
              <a:rPr lang="en-US" smtClean="0"/>
              <a:t>); and Oort Cloud (possibly </a:t>
            </a:r>
            <a:r>
              <a:rPr lang="en-US" smtClean="0">
                <a:hlinkClick r:id="rId6"/>
              </a:rPr>
              <a:t>Sedna</a:t>
            </a:r>
            <a:r>
              <a:rPr lang="en-US" smtClean="0"/>
              <a:t>). In addition, the "dwarf planet" Pluto is recognized as a prototype of a new class of trans-Neptunian objects. </a:t>
            </a:r>
          </a:p>
        </p:txBody>
      </p:sp>
      <p:sp>
        <p:nvSpPr>
          <p:cNvPr id="67587" name="Slide Number Placeholder 3"/>
          <p:cNvSpPr>
            <a:spLocks noGrp="1"/>
          </p:cNvSpPr>
          <p:nvPr>
            <p:ph type="sldNum" sz="quarter" idx="5"/>
          </p:nvPr>
        </p:nvSpPr>
        <p:spPr>
          <a:noFill/>
        </p:spPr>
        <p:txBody>
          <a:bodyPr/>
          <a:lstStyle/>
          <a:p>
            <a:fld id="{3A6BBAEE-35B5-4132-93DE-C0670FD68C7C}" type="slidenum">
              <a:rPr lang="en-US" smtClean="0"/>
              <a:pPr/>
              <a:t>52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6DF896-E264-4435-9C15-110D3E66974A}" type="datetimeFigureOut">
              <a:rPr lang="en-US"/>
              <a:pPr>
                <a:defRPr/>
              </a:pPr>
              <a:t>4/4/2017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43B56-5324-47C5-A0FD-657139F089E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A4C60D-0C84-4B3E-BD25-B8781AA9128E}" type="datetimeFigureOut">
              <a:rPr lang="en-US"/>
              <a:pPr>
                <a:defRPr/>
              </a:pPr>
              <a:t>4/4/2017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4A14C9-2130-4BCD-9D6A-997F9B8AE28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498EDF-AC90-4086-B44A-DB3B278D8738}" type="datetimeFigureOut">
              <a:rPr lang="en-US"/>
              <a:pPr>
                <a:defRPr/>
              </a:pPr>
              <a:t>4/4/2017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3C6E9-3C0C-4695-B263-11DFF0E610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6DF896-E264-4435-9C15-110D3E66974A}" type="datetimeFigureOut">
              <a:rPr lang="en-US">
                <a:solidFill>
                  <a:prstClr val="black">
                    <a:tint val="75000"/>
                  </a:prstClr>
                </a:solidFill>
              </a:rPr>
              <a:pPr>
                <a:defRPr/>
              </a:pPr>
              <a:t>4/4/2017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A43B56-5324-47C5-A0FD-657139F089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0598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C561713-0D8B-45F9-B6D2-E2E42E49A395}" type="datetimeFigureOut">
              <a:rPr lang="en-US">
                <a:solidFill>
                  <a:prstClr val="black">
                    <a:tint val="75000"/>
                  </a:prstClr>
                </a:solidFill>
              </a:rPr>
              <a:pPr>
                <a:defRPr/>
              </a:pPr>
              <a:t>4/4/2017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DA5DBC-65E8-4B82-8474-6B852C139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3676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FED3CF1-C421-45E8-91CD-3C5F84484B7B}" type="datetimeFigureOut">
              <a:rPr lang="en-US">
                <a:solidFill>
                  <a:prstClr val="black">
                    <a:tint val="75000"/>
                  </a:prstClr>
                </a:solidFill>
              </a:rPr>
              <a:pPr>
                <a:defRPr/>
              </a:pPr>
              <a:t>4/4/2017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CFFE85-53F3-46BA-9FD6-1E802A0D90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3743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F83633E-E139-45A9-AB3C-DF8DF00C741A}" type="datetimeFigureOut">
              <a:rPr lang="en-US">
                <a:solidFill>
                  <a:prstClr val="black">
                    <a:tint val="75000"/>
                  </a:prstClr>
                </a:solidFill>
              </a:rPr>
              <a:pPr>
                <a:defRPr/>
              </a:pPr>
              <a:t>4/4/2017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7C90EF9-4C84-4661-B6C7-B0B61C9E80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9652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E3893C-D96C-45D9-B8D0-3E4C069D3A7E}" type="datetimeFigureOut">
              <a:rPr lang="en-US">
                <a:solidFill>
                  <a:prstClr val="black">
                    <a:tint val="75000"/>
                  </a:prstClr>
                </a:solidFill>
              </a:rPr>
              <a:pPr>
                <a:defRPr/>
              </a:pPr>
              <a:t>4/4/2017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73E7FF-B685-4355-A593-7760B62C12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2156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CDF2783-0E15-4384-90F2-300F8F2DEEA2}" type="datetimeFigureOut">
              <a:rPr lang="en-US">
                <a:solidFill>
                  <a:prstClr val="black">
                    <a:tint val="75000"/>
                  </a:prstClr>
                </a:solidFill>
              </a:rPr>
              <a:pPr>
                <a:defRPr/>
              </a:pPr>
              <a:t>4/4/2017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07FB5B2-F9BA-41B2-A52C-CB2EF71D80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270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AE8AAD-E5CD-435A-A7A0-D1E99A6C8F8F}" type="datetimeFigureOut">
              <a:rPr lang="en-US">
                <a:solidFill>
                  <a:prstClr val="black">
                    <a:tint val="75000"/>
                  </a:prstClr>
                </a:solidFill>
              </a:rPr>
              <a:pPr>
                <a:defRPr/>
              </a:pPr>
              <a:t>4/4/2017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69D5F4B-33D3-4220-BBA2-2D429BE827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9554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49E20-1D23-4371-AE4F-C488F0583878}" type="datetimeFigureOut">
              <a:rPr lang="en-US">
                <a:solidFill>
                  <a:prstClr val="black">
                    <a:tint val="75000"/>
                  </a:prstClr>
                </a:solidFill>
              </a:rPr>
              <a:pPr>
                <a:defRPr/>
              </a:pPr>
              <a:t>4/4/2017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079F84F-EFF0-4396-937A-2F4BDC9802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2257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C561713-0D8B-45F9-B6D2-E2E42E49A395}" type="datetimeFigureOut">
              <a:rPr lang="en-US"/>
              <a:pPr>
                <a:defRPr/>
              </a:pPr>
              <a:t>4/4/2017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DA5DBC-65E8-4B82-8474-6B852C13945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F4F1AB-73DD-4321-9A8B-E55D265F5DAC}" type="datetimeFigureOut">
              <a:rPr lang="en-US">
                <a:solidFill>
                  <a:prstClr val="black">
                    <a:tint val="75000"/>
                  </a:prstClr>
                </a:solidFill>
              </a:rPr>
              <a:pPr>
                <a:defRPr/>
              </a:pPr>
              <a:t>4/4/2017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A677775-AFF8-4FBD-BF55-A91BC8CD09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7527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A4C60D-0C84-4B3E-BD25-B8781AA9128E}" type="datetimeFigureOut">
              <a:rPr lang="en-US">
                <a:solidFill>
                  <a:prstClr val="black">
                    <a:tint val="75000"/>
                  </a:prstClr>
                </a:solidFill>
              </a:rPr>
              <a:pPr>
                <a:defRPr/>
              </a:pPr>
              <a:t>4/4/2017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4A14C9-2130-4BCD-9D6A-997F9B8AE2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024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498EDF-AC90-4086-B44A-DB3B278D8738}" type="datetimeFigureOut">
              <a:rPr lang="en-US">
                <a:solidFill>
                  <a:prstClr val="black">
                    <a:tint val="75000"/>
                  </a:prstClr>
                </a:solidFill>
              </a:rPr>
              <a:pPr>
                <a:defRPr/>
              </a:pPr>
              <a:t>4/4/2017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23C6E9-3C0C-4695-B263-11DFF0E610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024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FED3CF1-C421-45E8-91CD-3C5F84484B7B}" type="datetimeFigureOut">
              <a:rPr lang="en-US"/>
              <a:pPr>
                <a:defRPr/>
              </a:pPr>
              <a:t>4/4/2017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CFFE85-53F3-46BA-9FD6-1E802A0D906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F83633E-E139-45A9-AB3C-DF8DF00C741A}" type="datetimeFigureOut">
              <a:rPr lang="en-US"/>
              <a:pPr>
                <a:defRPr/>
              </a:pPr>
              <a:t>4/4/2017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C90EF9-4C84-4661-B6C7-B0B61C9E80F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E3893C-D96C-45D9-B8D0-3E4C069D3A7E}" type="datetimeFigureOut">
              <a:rPr lang="en-US"/>
              <a:pPr>
                <a:defRPr/>
              </a:pPr>
              <a:t>4/4/2017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73E7FF-B685-4355-A593-7760B62C122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CDF2783-0E15-4384-90F2-300F8F2DEEA2}" type="datetimeFigureOut">
              <a:rPr lang="en-US"/>
              <a:pPr>
                <a:defRPr/>
              </a:pPr>
              <a:t>4/4/2017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7FB5B2-F9BA-41B2-A52C-CB2EF71D807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AE8AAD-E5CD-435A-A7A0-D1E99A6C8F8F}" type="datetimeFigureOut">
              <a:rPr lang="en-US"/>
              <a:pPr>
                <a:defRPr/>
              </a:pPr>
              <a:t>4/4/2017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9D5F4B-33D3-4220-BBA2-2D429BE8278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49E20-1D23-4371-AE4F-C488F0583878}" type="datetimeFigureOut">
              <a:rPr lang="en-US"/>
              <a:pPr>
                <a:defRPr/>
              </a:pPr>
              <a:t>4/4/2017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79F84F-EFF0-4396-937A-2F4BDC98027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F4F1AB-73DD-4321-9A8B-E55D265F5DAC}" type="datetimeFigureOut">
              <a:rPr lang="en-US"/>
              <a:pPr>
                <a:defRPr/>
              </a:pPr>
              <a:t>4/4/2017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677775-AFF8-4FBD-BF55-A91BC8CD098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00CD74E-FDC5-4924-8CFF-D885C5EAF3DE}" type="datetimeFigureOut">
              <a:rPr lang="en-US"/>
              <a:pPr>
                <a:defRPr/>
              </a:pPr>
              <a:t>4/4/2017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AE4796-6DF5-498E-8AFF-3D085B821533}"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00CD74E-FDC5-4924-8CFF-D885C5EAF3DE}" type="datetimeFigureOut">
              <a:rPr lang="en-US">
                <a:solidFill>
                  <a:prstClr val="black">
                    <a:tint val="75000"/>
                  </a:prstClr>
                </a:solidFill>
              </a:rPr>
              <a:pPr>
                <a:defRPr/>
              </a:pPr>
              <a:t>4/4/2017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EAE4796-6DF5-498E-8AFF-3D085B821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837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upload.wikimedia.org/wikipedia/commons/6/60/Speed_of_light_from_Earth_to_Moon.gi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commons/a/a3/790106-0203_Voyager_58M_to_31M_reduced.gif"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upload.wikimedia.org/wikipedia/commons/7/76/PIA02863_-_Jupiter_surface_motion_animation.gif" TargetMode="Externa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www.newscientist.com/article/dn7429-gas-giants-credited-for-solar-system-formation.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85725" y="0"/>
            <a:ext cx="6315075" cy="1338263"/>
          </a:xfrm>
        </p:spPr>
        <p:style>
          <a:lnRef idx="2">
            <a:schemeClr val="dk1">
              <a:shade val="50000"/>
            </a:schemeClr>
          </a:lnRef>
          <a:fillRef idx="1">
            <a:schemeClr val="dk1"/>
          </a:fillRef>
          <a:effectRef idx="0">
            <a:schemeClr val="dk1"/>
          </a:effectRef>
          <a:fontRef idx="minor">
            <a:schemeClr val="lt1"/>
          </a:fontRef>
        </p:style>
        <p:txBody>
          <a:bodyPr/>
          <a:lstStyle/>
          <a:p>
            <a:pPr eaLnBrk="1" hangingPunct="1"/>
            <a:r>
              <a:rPr lang="en-US" sz="4800" dirty="0" smtClean="0">
                <a:latin typeface="Andale Mono"/>
                <a:ea typeface="Andale Mono"/>
                <a:cs typeface="Andale Mono"/>
              </a:rPr>
              <a:t>A Trip through</a:t>
            </a:r>
          </a:p>
        </p:txBody>
      </p:sp>
      <p:sp>
        <p:nvSpPr>
          <p:cNvPr id="15363" name="Subtitle 2"/>
          <p:cNvSpPr>
            <a:spLocks noGrp="1"/>
          </p:cNvSpPr>
          <p:nvPr>
            <p:ph type="subTitle" idx="1"/>
          </p:nvPr>
        </p:nvSpPr>
        <p:spPr>
          <a:xfrm>
            <a:off x="490538" y="5732463"/>
            <a:ext cx="5910262" cy="1125537"/>
          </a:xfrm>
        </p:spPr>
        <p:txBody>
          <a:bodyPr/>
          <a:lstStyle/>
          <a:p>
            <a:pPr eaLnBrk="1" hangingPunct="1"/>
            <a:r>
              <a:rPr lang="en-US" smtClean="0">
                <a:solidFill>
                  <a:srgbClr val="898989"/>
                </a:solidFill>
              </a:rPr>
              <a:t>Grab Your Solar System Passport and Let’s go !!</a:t>
            </a:r>
          </a:p>
        </p:txBody>
      </p:sp>
      <p:pic>
        <p:nvPicPr>
          <p:cNvPr id="15364" name="Picture 4" descr="solar_system_large"/>
          <p:cNvPicPr>
            <a:picLocks noChangeAspect="1" noChangeArrowheads="1"/>
          </p:cNvPicPr>
          <p:nvPr/>
        </p:nvPicPr>
        <p:blipFill>
          <a:blip r:embed="rId2"/>
          <a:srcRect/>
          <a:stretch>
            <a:fillRect/>
          </a:stretch>
        </p:blipFill>
        <p:spPr bwMode="auto">
          <a:xfrm>
            <a:off x="0" y="1338263"/>
            <a:ext cx="9144000" cy="4329112"/>
          </a:xfrm>
          <a:prstGeom prst="rect">
            <a:avLst/>
          </a:prstGeom>
          <a:noFill/>
          <a:ln w="9525">
            <a:noFill/>
            <a:miter lim="800000"/>
            <a:headEnd/>
            <a:tailEnd/>
          </a:ln>
        </p:spPr>
      </p:pic>
      <p:pic>
        <p:nvPicPr>
          <p:cNvPr id="15365" name="Picture 7" descr="takeoff"/>
          <p:cNvPicPr>
            <a:picLocks noChangeAspect="1" noChangeArrowheads="1"/>
          </p:cNvPicPr>
          <p:nvPr/>
        </p:nvPicPr>
        <p:blipFill>
          <a:blip r:embed="rId3"/>
          <a:srcRect/>
          <a:stretch>
            <a:fillRect/>
          </a:stretch>
        </p:blipFill>
        <p:spPr bwMode="auto">
          <a:xfrm>
            <a:off x="6400800" y="5770563"/>
            <a:ext cx="1204913" cy="108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p:cNvPicPr>
          <p:nvPr/>
        </p:nvPicPr>
        <p:blipFill>
          <a:blip r:embed="rId2"/>
          <a:srcRect/>
          <a:stretch>
            <a:fillRect/>
          </a:stretch>
        </p:blipFill>
        <p:spPr bwMode="auto">
          <a:xfrm>
            <a:off x="5497513" y="1417638"/>
            <a:ext cx="3189287" cy="2481262"/>
          </a:xfrm>
          <a:prstGeom prst="rect">
            <a:avLst/>
          </a:prstGeom>
          <a:noFill/>
          <a:ln w="9525">
            <a:noFill/>
            <a:miter lim="800000"/>
            <a:headEnd/>
            <a:tailEnd/>
          </a:ln>
        </p:spPr>
      </p:pic>
      <p:sp>
        <p:nvSpPr>
          <p:cNvPr id="24579" name="Title 1"/>
          <p:cNvSpPr>
            <a:spLocks noGrp="1"/>
          </p:cNvSpPr>
          <p:nvPr>
            <p:ph type="title" idx="4294967295"/>
          </p:nvPr>
        </p:nvSpPr>
        <p:spPr/>
        <p:txBody>
          <a:bodyPr/>
          <a:lstStyle/>
          <a:p>
            <a:pPr eaLnBrk="1" hangingPunct="1"/>
            <a:r>
              <a:rPr lang="en-US" dirty="0" smtClean="0"/>
              <a:t>Composition of Venus</a:t>
            </a:r>
          </a:p>
        </p:txBody>
      </p:sp>
      <p:sp>
        <p:nvSpPr>
          <p:cNvPr id="2" name="Content Placeholder 2"/>
          <p:cNvSpPr>
            <a:spLocks noGrp="1"/>
          </p:cNvSpPr>
          <p:nvPr>
            <p:ph idx="4294967295"/>
          </p:nvPr>
        </p:nvSpPr>
        <p:spPr>
          <a:xfrm>
            <a:off x="457200" y="1722438"/>
            <a:ext cx="5437188" cy="4419600"/>
          </a:xfrm>
        </p:spPr>
        <p:txBody>
          <a:bodyPr/>
          <a:lstStyle/>
          <a:p>
            <a:pPr eaLnBrk="1" hangingPunct="1"/>
            <a:r>
              <a:rPr lang="en-US" sz="2800" dirty="0" smtClean="0">
                <a:solidFill>
                  <a:srgbClr val="FFFF00"/>
                </a:solidFill>
              </a:rPr>
              <a:t>Very dense </a:t>
            </a:r>
            <a:r>
              <a:rPr lang="en-US" sz="2800" dirty="0" smtClean="0">
                <a:solidFill>
                  <a:srgbClr val="FFFFFF"/>
                </a:solidFill>
              </a:rPr>
              <a:t>(5.2 x water)</a:t>
            </a:r>
          </a:p>
          <a:p>
            <a:pPr eaLnBrk="1" hangingPunct="1"/>
            <a:r>
              <a:rPr lang="en-US" sz="2800" dirty="0" smtClean="0">
                <a:solidFill>
                  <a:srgbClr val="FFFF00"/>
                </a:solidFill>
              </a:rPr>
              <a:t>Composition similar to Earth </a:t>
            </a:r>
            <a:r>
              <a:rPr lang="en-US" sz="2800" dirty="0" smtClean="0">
                <a:solidFill>
                  <a:srgbClr val="FFFFFF"/>
                </a:solidFill>
              </a:rPr>
              <a:t>with a metal core, liquid rock mantle and </a:t>
            </a:r>
            <a:r>
              <a:rPr lang="en-US" sz="2800" dirty="0" err="1" smtClean="0">
                <a:solidFill>
                  <a:srgbClr val="FFFFFF"/>
                </a:solidFill>
              </a:rPr>
              <a:t>and</a:t>
            </a:r>
            <a:r>
              <a:rPr lang="en-US" sz="2800" dirty="0" smtClean="0">
                <a:solidFill>
                  <a:srgbClr val="FFFFFF"/>
                </a:solidFill>
              </a:rPr>
              <a:t> solid outer rock crust </a:t>
            </a:r>
          </a:p>
          <a:p>
            <a:pPr eaLnBrk="1" hangingPunct="1"/>
            <a:r>
              <a:rPr lang="en-US" sz="2800" dirty="0" smtClean="0">
                <a:solidFill>
                  <a:srgbClr val="FFFF00"/>
                </a:solidFill>
              </a:rPr>
              <a:t>Rocky, dusty, and waterless </a:t>
            </a:r>
          </a:p>
          <a:p>
            <a:pPr eaLnBrk="1" hangingPunct="1"/>
            <a:r>
              <a:rPr lang="en-US" sz="2800" dirty="0" smtClean="0">
                <a:solidFill>
                  <a:srgbClr val="FFFF00"/>
                </a:solidFill>
              </a:rPr>
              <a:t>Mountains, Canyons, Plains and huge hardened lava flows</a:t>
            </a:r>
            <a:endParaRPr lang="en-US" sz="2800" dirty="0" smtClean="0">
              <a:solidFill>
                <a:schemeClr val="bg1"/>
              </a:solidFill>
            </a:endParaRPr>
          </a:p>
          <a:p>
            <a:pPr eaLnBrk="1" hangingPunct="1"/>
            <a:endParaRPr lang="en-US" sz="2800" dirty="0" smtClean="0">
              <a:solidFill>
                <a:schemeClr val="bg1"/>
              </a:solidFill>
            </a:endParaRPr>
          </a:p>
          <a:p>
            <a:pPr eaLnBrk="1" hangingPunct="1"/>
            <a:endParaRPr lang="en-US" dirty="0" smtClean="0">
              <a:solidFill>
                <a:schemeClr val="bg1"/>
              </a:solidFill>
            </a:endParaRPr>
          </a:p>
          <a:p>
            <a:pPr eaLnBrk="1" hangingPunct="1"/>
            <a:endParaRPr lang="en-US" dirty="0" smtClean="0"/>
          </a:p>
        </p:txBody>
      </p:sp>
      <p:pic>
        <p:nvPicPr>
          <p:cNvPr id="24581" name="Picture 5" descr="007-venus-magellan-mountain"/>
          <p:cNvPicPr>
            <a:picLocks noChangeAspect="1" noChangeArrowheads="1"/>
          </p:cNvPicPr>
          <p:nvPr/>
        </p:nvPicPr>
        <p:blipFill>
          <a:blip r:embed="rId3"/>
          <a:srcRect/>
          <a:stretch>
            <a:fillRect/>
          </a:stretch>
        </p:blipFill>
        <p:spPr bwMode="auto">
          <a:xfrm>
            <a:off x="5967413" y="3951288"/>
            <a:ext cx="2719387" cy="2190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071128-venus-lightning-02"/>
          <p:cNvPicPr>
            <a:picLocks noChangeAspect="1" noChangeArrowheads="1"/>
          </p:cNvPicPr>
          <p:nvPr/>
        </p:nvPicPr>
        <p:blipFill>
          <a:blip r:embed="rId2"/>
          <a:srcRect/>
          <a:stretch>
            <a:fillRect/>
          </a:stretch>
        </p:blipFill>
        <p:spPr bwMode="auto">
          <a:xfrm>
            <a:off x="5437188" y="519113"/>
            <a:ext cx="3249612" cy="2439987"/>
          </a:xfrm>
          <a:prstGeom prst="rect">
            <a:avLst/>
          </a:prstGeom>
          <a:noFill/>
          <a:ln w="9525">
            <a:noFill/>
            <a:miter lim="800000"/>
            <a:headEnd/>
            <a:tailEnd/>
          </a:ln>
        </p:spPr>
      </p:pic>
      <p:sp>
        <p:nvSpPr>
          <p:cNvPr id="25603" name="Title 1"/>
          <p:cNvSpPr>
            <a:spLocks noGrp="1"/>
          </p:cNvSpPr>
          <p:nvPr>
            <p:ph type="title" idx="4294967295"/>
          </p:nvPr>
        </p:nvSpPr>
        <p:spPr>
          <a:xfrm>
            <a:off x="457200" y="749300"/>
            <a:ext cx="4267200" cy="1143000"/>
          </a:xfrm>
        </p:spPr>
        <p:txBody>
          <a:bodyPr/>
          <a:lstStyle/>
          <a:p>
            <a:pPr eaLnBrk="1" hangingPunct="1"/>
            <a:r>
              <a:rPr lang="en-US" sz="4000" dirty="0" smtClean="0"/>
              <a:t>Atmosphere </a:t>
            </a:r>
            <a:br>
              <a:rPr lang="en-US" sz="4000" dirty="0" smtClean="0"/>
            </a:br>
            <a:r>
              <a:rPr lang="en-US" sz="4000" dirty="0" smtClean="0"/>
              <a:t>of Venus</a:t>
            </a:r>
          </a:p>
        </p:txBody>
      </p:sp>
      <p:sp>
        <p:nvSpPr>
          <p:cNvPr id="24580" name="Content Placeholder 2"/>
          <p:cNvSpPr>
            <a:spLocks noGrp="1"/>
          </p:cNvSpPr>
          <p:nvPr>
            <p:ph idx="4294967295"/>
          </p:nvPr>
        </p:nvSpPr>
        <p:spPr>
          <a:xfrm>
            <a:off x="457200" y="2463800"/>
            <a:ext cx="8686800" cy="3962400"/>
          </a:xfrm>
        </p:spPr>
        <p:txBody>
          <a:bodyPr/>
          <a:lstStyle/>
          <a:p>
            <a:pPr eaLnBrk="1" hangingPunct="1"/>
            <a:r>
              <a:rPr lang="en-US" dirty="0" smtClean="0"/>
              <a:t>Hostile Conditions</a:t>
            </a:r>
          </a:p>
          <a:p>
            <a:pPr eaLnBrk="1" hangingPunct="1"/>
            <a:r>
              <a:rPr lang="en-US" dirty="0" smtClean="0">
                <a:solidFill>
                  <a:srgbClr val="FFFF00"/>
                </a:solidFill>
              </a:rPr>
              <a:t>Constant cloud cover</a:t>
            </a:r>
            <a:r>
              <a:rPr lang="en-US" dirty="0" smtClean="0">
                <a:solidFill>
                  <a:schemeClr val="bg1"/>
                </a:solidFill>
              </a:rPr>
              <a:t>, </a:t>
            </a:r>
            <a:r>
              <a:rPr lang="en-US" dirty="0" smtClean="0"/>
              <a:t>no sunny days! </a:t>
            </a:r>
          </a:p>
          <a:p>
            <a:pPr eaLnBrk="1" hangingPunct="1"/>
            <a:r>
              <a:rPr lang="en-US" dirty="0" smtClean="0">
                <a:solidFill>
                  <a:srgbClr val="FFFF00"/>
                </a:solidFill>
              </a:rPr>
              <a:t>Atmospheric pressure is 90 times</a:t>
            </a:r>
            <a:r>
              <a:rPr lang="en-US" dirty="0" smtClean="0">
                <a:solidFill>
                  <a:schemeClr val="bg1"/>
                </a:solidFill>
              </a:rPr>
              <a:t> </a:t>
            </a:r>
            <a:r>
              <a:rPr lang="en-US" dirty="0" smtClean="0"/>
              <a:t>greater than Earth, enough to crush you</a:t>
            </a:r>
          </a:p>
          <a:p>
            <a:pPr eaLnBrk="1" hangingPunct="1"/>
            <a:r>
              <a:rPr lang="en-US" dirty="0" smtClean="0">
                <a:solidFill>
                  <a:srgbClr val="FFFF00"/>
                </a:solidFill>
              </a:rPr>
              <a:t>Atmosphere composed of Carbon Dioxide (CO</a:t>
            </a:r>
            <a:r>
              <a:rPr lang="en-US" sz="1400" dirty="0" smtClean="0">
                <a:solidFill>
                  <a:srgbClr val="FFFF00"/>
                </a:solidFill>
              </a:rPr>
              <a:t>2</a:t>
            </a:r>
            <a:r>
              <a:rPr lang="en-US" dirty="0" smtClean="0">
                <a:solidFill>
                  <a:srgbClr val="FFFF00"/>
                </a:solidFill>
              </a:rPr>
              <a:t>) and Sulfuric acid</a:t>
            </a:r>
            <a:r>
              <a:rPr lang="en-US" dirty="0" smtClean="0">
                <a:solidFill>
                  <a:schemeClr val="bg1"/>
                </a:solidFill>
              </a:rPr>
              <a:t>, </a:t>
            </a:r>
            <a:r>
              <a:rPr lang="en-US" dirty="0" smtClean="0"/>
              <a:t>not breathable</a:t>
            </a:r>
          </a:p>
          <a:p>
            <a:pPr eaLnBrk="1" hangingPunct="1"/>
            <a:r>
              <a:rPr lang="en-US" dirty="0" smtClean="0">
                <a:solidFill>
                  <a:srgbClr val="FFFF00"/>
                </a:solidFill>
              </a:rPr>
              <a:t>Green House Effect </a:t>
            </a:r>
            <a:r>
              <a:rPr lang="en-US" dirty="0" smtClean="0"/>
              <a:t>makes the surface very hot!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457200" y="0"/>
            <a:ext cx="8229600" cy="1143000"/>
          </a:xfrm>
        </p:spPr>
        <p:txBody>
          <a:bodyPr/>
          <a:lstStyle/>
          <a:p>
            <a:pPr eaLnBrk="1" hangingPunct="1"/>
            <a:r>
              <a:rPr lang="en-US" smtClean="0">
                <a:solidFill>
                  <a:schemeClr val="bg1"/>
                </a:solidFill>
              </a:rPr>
              <a:t>Green House Effect on Venus</a:t>
            </a:r>
          </a:p>
        </p:txBody>
      </p:sp>
      <p:sp>
        <p:nvSpPr>
          <p:cNvPr id="25603" name="Content Placeholder 2"/>
          <p:cNvSpPr>
            <a:spLocks noGrp="1"/>
          </p:cNvSpPr>
          <p:nvPr>
            <p:ph idx="4294967295"/>
          </p:nvPr>
        </p:nvSpPr>
        <p:spPr>
          <a:xfrm>
            <a:off x="363538" y="1452563"/>
            <a:ext cx="8323262" cy="4679950"/>
          </a:xfrm>
          <a:solidFill>
            <a:schemeClr val="bg1"/>
          </a:solidFill>
          <a:ln w="57150">
            <a:solidFill>
              <a:srgbClr val="808000"/>
            </a:solidFill>
          </a:ln>
        </p:spPr>
        <p:txBody>
          <a:bodyPr/>
          <a:lstStyle/>
          <a:p>
            <a:pPr marL="609600" indent="-609600" eaLnBrk="1" hangingPunct="1">
              <a:buFont typeface="Arial" charset="0"/>
              <a:buAutoNum type="arabicPeriod"/>
            </a:pPr>
            <a:r>
              <a:rPr lang="en-US" smtClean="0">
                <a:solidFill>
                  <a:srgbClr val="008000"/>
                </a:solidFill>
              </a:rPr>
              <a:t>Venus is </a:t>
            </a:r>
            <a:r>
              <a:rPr lang="en-US" b="1" u="sng" smtClean="0">
                <a:solidFill>
                  <a:srgbClr val="008000"/>
                </a:solidFill>
              </a:rPr>
              <a:t>closer</a:t>
            </a:r>
            <a:r>
              <a:rPr lang="en-US" smtClean="0">
                <a:solidFill>
                  <a:srgbClr val="008000"/>
                </a:solidFill>
              </a:rPr>
              <a:t> to the sun than the Earth</a:t>
            </a:r>
          </a:p>
          <a:p>
            <a:pPr marL="609600" indent="-609600" eaLnBrk="1" hangingPunct="1">
              <a:buFont typeface="Arial" charset="0"/>
              <a:buAutoNum type="arabicPeriod"/>
            </a:pPr>
            <a:r>
              <a:rPr lang="en-US" smtClean="0">
                <a:solidFill>
                  <a:srgbClr val="008000"/>
                </a:solidFill>
              </a:rPr>
              <a:t>Therefore it receives more </a:t>
            </a:r>
            <a:r>
              <a:rPr lang="en-US" b="1" u="sng" smtClean="0">
                <a:solidFill>
                  <a:srgbClr val="008000"/>
                </a:solidFill>
              </a:rPr>
              <a:t>solar energy</a:t>
            </a:r>
          </a:p>
          <a:p>
            <a:pPr marL="609600" indent="-609600" eaLnBrk="1" hangingPunct="1">
              <a:buFont typeface="Arial" charset="0"/>
              <a:buAutoNum type="arabicPeriod"/>
            </a:pPr>
            <a:r>
              <a:rPr lang="en-US" smtClean="0">
                <a:solidFill>
                  <a:srgbClr val="008000"/>
                </a:solidFill>
              </a:rPr>
              <a:t>Surface of Venus becomes </a:t>
            </a:r>
            <a:r>
              <a:rPr lang="en-US" b="1" u="sng" smtClean="0">
                <a:solidFill>
                  <a:srgbClr val="008000"/>
                </a:solidFill>
              </a:rPr>
              <a:t>very hot</a:t>
            </a:r>
          </a:p>
          <a:p>
            <a:pPr marL="609600" indent="-609600" eaLnBrk="1" hangingPunct="1">
              <a:buFont typeface="Arial" charset="0"/>
              <a:buAutoNum type="arabicPeriod"/>
            </a:pPr>
            <a:r>
              <a:rPr lang="en-US" smtClean="0">
                <a:solidFill>
                  <a:srgbClr val="008000"/>
                </a:solidFill>
              </a:rPr>
              <a:t>Heat is </a:t>
            </a:r>
            <a:r>
              <a:rPr lang="en-US" b="1" u="sng" smtClean="0">
                <a:solidFill>
                  <a:srgbClr val="008000"/>
                </a:solidFill>
              </a:rPr>
              <a:t>reflected</a:t>
            </a:r>
            <a:r>
              <a:rPr lang="en-US" smtClean="0">
                <a:solidFill>
                  <a:srgbClr val="008000"/>
                </a:solidFill>
              </a:rPr>
              <a:t> off the surface, but not allowed travel </a:t>
            </a:r>
            <a:r>
              <a:rPr lang="en-US" b="1" u="sng" smtClean="0">
                <a:solidFill>
                  <a:srgbClr val="008000"/>
                </a:solidFill>
              </a:rPr>
              <a:t>into space due to cloud cover</a:t>
            </a:r>
          </a:p>
          <a:p>
            <a:pPr marL="609600" indent="-609600" eaLnBrk="1" hangingPunct="1">
              <a:buFont typeface="Arial" charset="0"/>
              <a:buAutoNum type="arabicPeriod"/>
            </a:pPr>
            <a:r>
              <a:rPr lang="en-US" smtClean="0">
                <a:solidFill>
                  <a:srgbClr val="008000"/>
                </a:solidFill>
              </a:rPr>
              <a:t>Carbon dioxide (CO</a:t>
            </a:r>
            <a:r>
              <a:rPr lang="en-US" sz="1200" smtClean="0">
                <a:solidFill>
                  <a:srgbClr val="008000"/>
                </a:solidFill>
              </a:rPr>
              <a:t>2</a:t>
            </a:r>
            <a:r>
              <a:rPr lang="en-US" smtClean="0">
                <a:solidFill>
                  <a:srgbClr val="008000"/>
                </a:solidFill>
              </a:rPr>
              <a:t>) </a:t>
            </a:r>
            <a:r>
              <a:rPr lang="en-US" b="1" u="sng" smtClean="0">
                <a:solidFill>
                  <a:srgbClr val="008000"/>
                </a:solidFill>
              </a:rPr>
              <a:t>cloud cover traps the energy of the sun</a:t>
            </a:r>
          </a:p>
          <a:p>
            <a:pPr marL="609600" indent="-609600" eaLnBrk="1" hangingPunct="1">
              <a:buFont typeface="Arial" charset="0"/>
              <a:buAutoNum type="arabicPeriod"/>
            </a:pPr>
            <a:r>
              <a:rPr lang="en-US" smtClean="0">
                <a:solidFill>
                  <a:srgbClr val="008000"/>
                </a:solidFill>
              </a:rPr>
              <a:t>Surface reaches </a:t>
            </a:r>
            <a:r>
              <a:rPr lang="en-US" b="1" u="sng" smtClean="0">
                <a:solidFill>
                  <a:srgbClr val="008000"/>
                </a:solidFill>
              </a:rPr>
              <a:t>460 degrees Celsius</a:t>
            </a:r>
            <a:r>
              <a:rPr lang="en-US" smtClean="0">
                <a:solidFill>
                  <a:srgbClr val="008000"/>
                </a:solidFill>
              </a:rPr>
              <a:t>!!</a:t>
            </a:r>
          </a:p>
          <a:p>
            <a:pPr marL="609600" indent="-609600" eaLnBrk="1" hangingPunct="1"/>
            <a:endParaRPr lang="en-US" smtClean="0">
              <a:solidFill>
                <a:srgbClr val="008000"/>
              </a:solidFill>
            </a:endParaRPr>
          </a:p>
        </p:txBody>
      </p:sp>
    </p:spTree>
    <p:extLst>
      <p:ext uri="{BB962C8B-B14F-4D97-AF65-F5344CB8AC3E}">
        <p14:creationId xmlns:p14="http://schemas.microsoft.com/office/powerpoint/2010/main" val="280719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earth2"/>
          <p:cNvPicPr>
            <a:picLocks noChangeAspect="1" noChangeArrowheads="1"/>
          </p:cNvPicPr>
          <p:nvPr/>
        </p:nvPicPr>
        <p:blipFill>
          <a:blip r:embed="rId2"/>
          <a:srcRect l="17500" t="11667" r="17500" b="17500"/>
          <a:stretch>
            <a:fillRect/>
          </a:stretch>
        </p:blipFill>
        <p:spPr bwMode="auto">
          <a:xfrm>
            <a:off x="5500688" y="536575"/>
            <a:ext cx="3375025" cy="3676650"/>
          </a:xfrm>
          <a:prstGeom prst="rect">
            <a:avLst/>
          </a:prstGeom>
          <a:noFill/>
          <a:ln w="9525">
            <a:noFill/>
            <a:miter lim="800000"/>
            <a:headEnd/>
            <a:tailEnd/>
          </a:ln>
        </p:spPr>
      </p:pic>
      <p:sp>
        <p:nvSpPr>
          <p:cNvPr id="27651" name="Title 1"/>
          <p:cNvSpPr>
            <a:spLocks noGrp="1"/>
          </p:cNvSpPr>
          <p:nvPr>
            <p:ph type="title"/>
          </p:nvPr>
        </p:nvSpPr>
        <p:spPr>
          <a:xfrm>
            <a:off x="457200" y="536575"/>
            <a:ext cx="4783138" cy="804863"/>
          </a:xfrm>
        </p:spPr>
        <p:txBody>
          <a:bodyPr/>
          <a:lstStyle/>
          <a:p>
            <a:pPr eaLnBrk="1" hangingPunct="1"/>
            <a:r>
              <a:rPr lang="en-US" dirty="0" smtClean="0"/>
              <a:t>Earth</a:t>
            </a:r>
          </a:p>
        </p:txBody>
      </p:sp>
      <p:sp>
        <p:nvSpPr>
          <p:cNvPr id="26628" name="Content Placeholder 2"/>
          <p:cNvSpPr>
            <a:spLocks noGrp="1"/>
          </p:cNvSpPr>
          <p:nvPr>
            <p:ph idx="1"/>
          </p:nvPr>
        </p:nvSpPr>
        <p:spPr>
          <a:xfrm>
            <a:off x="457200" y="3609975"/>
            <a:ext cx="7777163" cy="3248025"/>
          </a:xfrm>
        </p:spPr>
        <p:txBody>
          <a:bodyPr/>
          <a:lstStyle/>
          <a:p>
            <a:pPr eaLnBrk="1" hangingPunct="1"/>
            <a:r>
              <a:rPr lang="en-US" dirty="0" smtClean="0"/>
              <a:t>In the “</a:t>
            </a:r>
            <a:r>
              <a:rPr lang="en-US" dirty="0" smtClean="0">
                <a:solidFill>
                  <a:srgbClr val="FFFF00"/>
                </a:solidFill>
              </a:rPr>
              <a:t>Goldilocks Zone</a:t>
            </a:r>
            <a:r>
              <a:rPr lang="en-US" dirty="0" smtClean="0">
                <a:solidFill>
                  <a:schemeClr val="bg1"/>
                </a:solidFill>
              </a:rPr>
              <a:t>”</a:t>
            </a:r>
          </a:p>
          <a:p>
            <a:pPr eaLnBrk="1" hangingPunct="1"/>
            <a:r>
              <a:rPr lang="en-US" dirty="0" smtClean="0"/>
              <a:t>Only planet with </a:t>
            </a:r>
            <a:r>
              <a:rPr lang="en-US" dirty="0" smtClean="0">
                <a:solidFill>
                  <a:srgbClr val="FFFF00"/>
                </a:solidFill>
              </a:rPr>
              <a:t>liquid water</a:t>
            </a:r>
          </a:p>
          <a:p>
            <a:pPr eaLnBrk="1" hangingPunct="1"/>
            <a:r>
              <a:rPr lang="en-US" dirty="0" smtClean="0"/>
              <a:t>The only planet in our solar system with suitable conditions for development of life</a:t>
            </a:r>
          </a:p>
          <a:p>
            <a:pPr eaLnBrk="1" hangingPunct="1"/>
            <a:r>
              <a:rPr lang="en-US" dirty="0" smtClean="0">
                <a:solidFill>
                  <a:srgbClr val="FFFF00"/>
                </a:solidFill>
              </a:rPr>
              <a:t>The most dense planet! </a:t>
            </a:r>
            <a:r>
              <a:rPr lang="en-US" dirty="0" smtClean="0"/>
              <a:t>(5.5 x water)</a:t>
            </a:r>
          </a:p>
        </p:txBody>
      </p:sp>
      <p:sp>
        <p:nvSpPr>
          <p:cNvPr id="26629" name="Text Box 5"/>
          <p:cNvSpPr txBox="1">
            <a:spLocks noChangeArrowheads="1"/>
          </p:cNvSpPr>
          <p:nvPr/>
        </p:nvSpPr>
        <p:spPr bwMode="auto">
          <a:xfrm>
            <a:off x="457200" y="1641475"/>
            <a:ext cx="4522788" cy="1568450"/>
          </a:xfrm>
          <a:prstGeom prst="rect">
            <a:avLst/>
          </a:prstGeom>
          <a:solidFill>
            <a:srgbClr val="FFFF00"/>
          </a:solidFill>
          <a:ln w="9525">
            <a:noFill/>
            <a:miter lim="800000"/>
            <a:headEnd/>
            <a:tailEnd/>
          </a:ln>
        </p:spPr>
        <p:txBody>
          <a:bodyPr>
            <a:spAutoFit/>
          </a:bodyPr>
          <a:lstStyle/>
          <a:p>
            <a:pPr defTabSz="914400">
              <a:buFontTx/>
              <a:buChar char="•"/>
            </a:pPr>
            <a:r>
              <a:rPr lang="en-US" sz="3200">
                <a:solidFill>
                  <a:srgbClr val="000000"/>
                </a:solidFill>
                <a:latin typeface="Calibri" pitchFamily="34" charset="0"/>
              </a:rPr>
              <a:t>Temperature Range</a:t>
            </a:r>
          </a:p>
          <a:p>
            <a:pPr lvl="1" defTabSz="914400">
              <a:buFontTx/>
              <a:buChar char="•"/>
            </a:pPr>
            <a:r>
              <a:rPr lang="en-US" sz="3200">
                <a:solidFill>
                  <a:srgbClr val="000000"/>
                </a:solidFill>
                <a:latin typeface="Calibri" pitchFamily="34" charset="0"/>
              </a:rPr>
              <a:t>Max	60 degrees C</a:t>
            </a:r>
          </a:p>
          <a:p>
            <a:pPr lvl="1" defTabSz="914400">
              <a:buFontTx/>
              <a:buChar char="•"/>
            </a:pPr>
            <a:r>
              <a:rPr lang="en-US" sz="3200">
                <a:solidFill>
                  <a:srgbClr val="000000"/>
                </a:solidFill>
                <a:latin typeface="Calibri" pitchFamily="34" charset="0"/>
              </a:rPr>
              <a:t>Min	-90 degrees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p:bldP spid="266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p:cNvPicPr>
          <p:nvPr/>
        </p:nvPicPr>
        <p:blipFill>
          <a:blip r:embed="rId2"/>
          <a:srcRect/>
          <a:stretch>
            <a:fillRect/>
          </a:stretch>
        </p:blipFill>
        <p:spPr bwMode="auto">
          <a:xfrm>
            <a:off x="3017838" y="2740025"/>
            <a:ext cx="5740400" cy="3586163"/>
          </a:xfrm>
          <a:prstGeom prst="rect">
            <a:avLst/>
          </a:prstGeom>
          <a:noFill/>
          <a:ln w="9525">
            <a:noFill/>
            <a:miter lim="800000"/>
            <a:headEnd/>
            <a:tailEnd/>
          </a:ln>
        </p:spPr>
      </p:pic>
      <p:sp>
        <p:nvSpPr>
          <p:cNvPr id="28675" name="Title 1"/>
          <p:cNvSpPr>
            <a:spLocks noGrp="1"/>
          </p:cNvSpPr>
          <p:nvPr>
            <p:ph type="title"/>
          </p:nvPr>
        </p:nvSpPr>
        <p:spPr>
          <a:xfrm>
            <a:off x="1622425" y="401638"/>
            <a:ext cx="4783138" cy="806450"/>
          </a:xfrm>
        </p:spPr>
        <p:txBody>
          <a:bodyPr/>
          <a:lstStyle/>
          <a:p>
            <a:pPr eaLnBrk="1" hangingPunct="1"/>
            <a:r>
              <a:rPr lang="en-US" dirty="0" smtClean="0"/>
              <a:t>Motions of Earth</a:t>
            </a:r>
          </a:p>
        </p:txBody>
      </p:sp>
      <p:sp>
        <p:nvSpPr>
          <p:cNvPr id="26628" name="Content Placeholder 2"/>
          <p:cNvSpPr>
            <a:spLocks noGrp="1"/>
          </p:cNvSpPr>
          <p:nvPr>
            <p:ph idx="1"/>
          </p:nvPr>
        </p:nvSpPr>
        <p:spPr>
          <a:xfrm>
            <a:off x="457200" y="1652588"/>
            <a:ext cx="5138738" cy="2970212"/>
          </a:xfrm>
        </p:spPr>
        <p:txBody>
          <a:bodyPr/>
          <a:lstStyle/>
          <a:p>
            <a:pPr eaLnBrk="1" hangingPunct="1"/>
            <a:r>
              <a:rPr lang="en-US" dirty="0" smtClean="0">
                <a:solidFill>
                  <a:srgbClr val="FFFF00"/>
                </a:solidFill>
              </a:rPr>
              <a:t>Length of rotation- </a:t>
            </a:r>
          </a:p>
          <a:p>
            <a:pPr lvl="1" eaLnBrk="1" hangingPunct="1"/>
            <a:r>
              <a:rPr lang="en-US" dirty="0" smtClean="0">
                <a:solidFill>
                  <a:srgbClr val="FFFF00"/>
                </a:solidFill>
              </a:rPr>
              <a:t>24 hours = 1 day</a:t>
            </a:r>
          </a:p>
          <a:p>
            <a:pPr lvl="1" eaLnBrk="1" hangingPunct="1">
              <a:buFont typeface="Arial" charset="0"/>
              <a:buNone/>
            </a:pPr>
            <a:endParaRPr lang="en-US" dirty="0" smtClean="0">
              <a:solidFill>
                <a:srgbClr val="FFFF00"/>
              </a:solidFill>
            </a:endParaRPr>
          </a:p>
          <a:p>
            <a:pPr eaLnBrk="1" hangingPunct="1"/>
            <a:r>
              <a:rPr lang="en-US" dirty="0" smtClean="0">
                <a:solidFill>
                  <a:srgbClr val="FFFF00"/>
                </a:solidFill>
              </a:rPr>
              <a:t>Length of revolution- </a:t>
            </a:r>
          </a:p>
          <a:p>
            <a:pPr lvl="1" eaLnBrk="1" hangingPunct="1"/>
            <a:r>
              <a:rPr lang="en-US" dirty="0" smtClean="0">
                <a:solidFill>
                  <a:srgbClr val="FFFF00"/>
                </a:solidFill>
              </a:rPr>
              <a:t>365.2564 days = 1 year</a:t>
            </a:r>
          </a:p>
        </p:txBody>
      </p:sp>
      <p:sp>
        <p:nvSpPr>
          <p:cNvPr id="28677" name="TextBox 7"/>
          <p:cNvSpPr txBox="1">
            <a:spLocks noChangeArrowheads="1"/>
          </p:cNvSpPr>
          <p:nvPr/>
        </p:nvSpPr>
        <p:spPr bwMode="auto">
          <a:xfrm>
            <a:off x="5089525" y="1760538"/>
            <a:ext cx="3446463" cy="738187"/>
          </a:xfrm>
          <a:prstGeom prst="rect">
            <a:avLst/>
          </a:prstGeom>
          <a:noFill/>
          <a:ln w="9525">
            <a:noFill/>
            <a:miter lim="800000"/>
            <a:headEnd/>
            <a:tailEnd/>
          </a:ln>
        </p:spPr>
        <p:txBody>
          <a:bodyPr wrap="none">
            <a:spAutoFit/>
          </a:bodyPr>
          <a:lstStyle/>
          <a:p>
            <a:r>
              <a:rPr lang="en-US" sz="2400">
                <a:solidFill>
                  <a:srgbClr val="FFFF00"/>
                </a:solidFill>
              </a:rPr>
              <a:t>One satellite</a:t>
            </a:r>
            <a:r>
              <a:rPr lang="en-US" sz="2400">
                <a:solidFill>
                  <a:srgbClr val="FFFFFF"/>
                </a:solidFill>
              </a:rPr>
              <a:t>: The moon</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2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912813" y="0"/>
            <a:ext cx="6578600" cy="1143000"/>
          </a:xfrm>
        </p:spPr>
        <p:txBody>
          <a:bodyPr/>
          <a:lstStyle/>
          <a:p>
            <a:pPr eaLnBrk="1" hangingPunct="1"/>
            <a:r>
              <a:rPr lang="en-US" sz="4000" dirty="0" smtClean="0"/>
              <a:t>About the Moon</a:t>
            </a:r>
          </a:p>
        </p:txBody>
      </p:sp>
      <p:sp>
        <p:nvSpPr>
          <p:cNvPr id="6" name="TextBox 5"/>
          <p:cNvSpPr txBox="1">
            <a:spLocks noChangeArrowheads="1"/>
          </p:cNvSpPr>
          <p:nvPr/>
        </p:nvSpPr>
        <p:spPr bwMode="auto">
          <a:xfrm>
            <a:off x="912813" y="1231900"/>
            <a:ext cx="4810125" cy="4524375"/>
          </a:xfrm>
          <a:prstGeom prst="rect">
            <a:avLst/>
          </a:prstGeom>
          <a:noFill/>
          <a:ln w="9525">
            <a:noFill/>
            <a:miter lim="800000"/>
            <a:headEnd/>
            <a:tailEnd/>
          </a:ln>
        </p:spPr>
        <p:txBody>
          <a:bodyPr>
            <a:spAutoFit/>
          </a:bodyPr>
          <a:lstStyle/>
          <a:p>
            <a:pPr>
              <a:buFont typeface="Arial" charset="0"/>
              <a:buChar char="•"/>
            </a:pPr>
            <a:r>
              <a:rPr lang="en-US" sz="2400" dirty="0"/>
              <a:t>Fifth largest moon in the solar system</a:t>
            </a:r>
          </a:p>
          <a:p>
            <a:pPr>
              <a:buFont typeface="Arial" charset="0"/>
              <a:buChar char="•"/>
            </a:pPr>
            <a:r>
              <a:rPr lang="en-US" sz="2400" dirty="0"/>
              <a:t>Almost no atmosphere</a:t>
            </a:r>
          </a:p>
          <a:p>
            <a:pPr>
              <a:buFont typeface="Arial" charset="0"/>
              <a:buChar char="•"/>
            </a:pPr>
            <a:r>
              <a:rPr lang="en-US" sz="2400" dirty="0"/>
              <a:t>A quarter of Earth’s size</a:t>
            </a:r>
          </a:p>
          <a:p>
            <a:pPr>
              <a:buFont typeface="Arial" charset="0"/>
              <a:buChar char="•"/>
            </a:pPr>
            <a:r>
              <a:rPr lang="en-US" sz="2400" dirty="0"/>
              <a:t>Only celestial body on which humans have made a manned landing</a:t>
            </a:r>
          </a:p>
          <a:p>
            <a:pPr>
              <a:buFont typeface="Arial" charset="0"/>
              <a:buChar char="•"/>
            </a:pPr>
            <a:r>
              <a:rPr lang="en-US" sz="2400" dirty="0"/>
              <a:t>Currently believed that the moon was created when a Mars sized body collided with the Earth and the debris recollected and accreted</a:t>
            </a:r>
          </a:p>
        </p:txBody>
      </p:sp>
      <p:pic>
        <p:nvPicPr>
          <p:cNvPr id="29700" name="Picture 7"/>
          <p:cNvPicPr>
            <a:picLocks noChangeAspect="1"/>
          </p:cNvPicPr>
          <p:nvPr/>
        </p:nvPicPr>
        <p:blipFill>
          <a:blip r:embed="rId2"/>
          <a:srcRect/>
          <a:stretch>
            <a:fillRect/>
          </a:stretch>
        </p:blipFill>
        <p:spPr bwMode="auto">
          <a:xfrm>
            <a:off x="6199188" y="354013"/>
            <a:ext cx="2159000" cy="2159000"/>
          </a:xfrm>
          <a:prstGeom prst="rect">
            <a:avLst/>
          </a:prstGeom>
          <a:noFill/>
          <a:ln w="9525">
            <a:noFill/>
            <a:miter lim="800000"/>
            <a:headEnd/>
            <a:tailEnd/>
          </a:ln>
        </p:spPr>
      </p:pic>
      <p:pic>
        <p:nvPicPr>
          <p:cNvPr id="29701" name="Picture 8"/>
          <p:cNvPicPr>
            <a:picLocks noChangeAspect="1"/>
          </p:cNvPicPr>
          <p:nvPr/>
        </p:nvPicPr>
        <p:blipFill>
          <a:blip r:embed="rId3"/>
          <a:srcRect/>
          <a:stretch>
            <a:fillRect/>
          </a:stretch>
        </p:blipFill>
        <p:spPr bwMode="auto">
          <a:xfrm>
            <a:off x="6199188" y="3448050"/>
            <a:ext cx="2159000" cy="2159000"/>
          </a:xfrm>
          <a:prstGeom prst="rect">
            <a:avLst/>
          </a:prstGeom>
          <a:noFill/>
          <a:ln w="9525">
            <a:noFill/>
            <a:miter lim="800000"/>
            <a:headEnd/>
            <a:tailEnd/>
          </a:ln>
        </p:spPr>
      </p:pic>
      <p:sp>
        <p:nvSpPr>
          <p:cNvPr id="29702" name="TextBox 9"/>
          <p:cNvSpPr txBox="1">
            <a:spLocks noChangeArrowheads="1"/>
          </p:cNvSpPr>
          <p:nvPr/>
        </p:nvSpPr>
        <p:spPr bwMode="auto">
          <a:xfrm>
            <a:off x="912813" y="5940425"/>
            <a:ext cx="4470400" cy="738188"/>
          </a:xfrm>
          <a:prstGeom prst="rect">
            <a:avLst/>
          </a:prstGeom>
          <a:noFill/>
          <a:ln w="9525">
            <a:noFill/>
            <a:miter lim="800000"/>
            <a:headEnd/>
            <a:tailEnd/>
          </a:ln>
        </p:spPr>
        <p:txBody>
          <a:bodyPr>
            <a:spAutoFit/>
          </a:bodyPr>
          <a:lstStyle/>
          <a:p>
            <a:pPr algn="ctr"/>
            <a:r>
              <a:rPr lang="en-US" sz="1400">
                <a:solidFill>
                  <a:srgbClr val="FFFFFF"/>
                </a:solidFill>
              </a:rPr>
              <a:t>Scale Model of Earth Moon System</a:t>
            </a:r>
          </a:p>
          <a:p>
            <a:pPr algn="ctr"/>
            <a:r>
              <a:rPr lang="en-US" sz="1400">
                <a:solidFill>
                  <a:srgbClr val="FFFFFF"/>
                </a:solidFill>
                <a:hlinkClick r:id="rId4"/>
              </a:rPr>
              <a:t>http://upload.wikimedia.org/wikipedia/commons/6/60/Speed_of_light_from_Earth_to_Moon.gif</a:t>
            </a:r>
            <a:endParaRPr lang="en-US" sz="1400">
              <a:solidFill>
                <a:srgbClr val="FFFFFF"/>
              </a:solidFill>
            </a:endParaRPr>
          </a:p>
        </p:txBody>
      </p:sp>
      <p:sp>
        <p:nvSpPr>
          <p:cNvPr id="29703" name="TextBox 10"/>
          <p:cNvSpPr txBox="1">
            <a:spLocks noChangeArrowheads="1"/>
          </p:cNvSpPr>
          <p:nvPr/>
        </p:nvSpPr>
        <p:spPr bwMode="auto">
          <a:xfrm>
            <a:off x="5722938" y="2709863"/>
            <a:ext cx="3135312" cy="369887"/>
          </a:xfrm>
          <a:prstGeom prst="rect">
            <a:avLst/>
          </a:prstGeom>
          <a:noFill/>
          <a:ln w="9525">
            <a:noFill/>
            <a:miter lim="800000"/>
            <a:headEnd/>
            <a:tailEnd/>
          </a:ln>
        </p:spPr>
        <p:txBody>
          <a:bodyPr wrap="none">
            <a:spAutoFit/>
          </a:bodyPr>
          <a:lstStyle/>
          <a:p>
            <a:r>
              <a:rPr lang="en-US">
                <a:solidFill>
                  <a:srgbClr val="FFFFFF"/>
                </a:solidFill>
              </a:rPr>
              <a:t>Light (front) side of the Moon</a:t>
            </a:r>
          </a:p>
        </p:txBody>
      </p:sp>
      <p:sp>
        <p:nvSpPr>
          <p:cNvPr id="29704" name="TextBox 11"/>
          <p:cNvSpPr txBox="1">
            <a:spLocks noChangeArrowheads="1"/>
          </p:cNvSpPr>
          <p:nvPr/>
        </p:nvSpPr>
        <p:spPr bwMode="auto">
          <a:xfrm>
            <a:off x="6199188" y="5756275"/>
            <a:ext cx="2620962" cy="646113"/>
          </a:xfrm>
          <a:prstGeom prst="rect">
            <a:avLst/>
          </a:prstGeom>
          <a:noFill/>
          <a:ln w="9525">
            <a:noFill/>
            <a:miter lim="800000"/>
            <a:headEnd/>
            <a:tailEnd/>
          </a:ln>
        </p:spPr>
        <p:txBody>
          <a:bodyPr wrap="none">
            <a:spAutoFit/>
          </a:bodyPr>
          <a:lstStyle/>
          <a:p>
            <a:r>
              <a:rPr lang="en-US">
                <a:solidFill>
                  <a:srgbClr val="FFFFFF"/>
                </a:solidFill>
              </a:rPr>
              <a:t>Dark Side of the Moon</a:t>
            </a:r>
          </a:p>
          <a:p>
            <a:r>
              <a:rPr lang="en-US">
                <a:solidFill>
                  <a:srgbClr val="FFFFFF"/>
                </a:solidFill>
              </a:rPr>
              <a:t>(the view we never see)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Earth_moon"/>
          <p:cNvPicPr>
            <a:picLocks noChangeAspect="1" noChangeArrowheads="1"/>
          </p:cNvPicPr>
          <p:nvPr/>
        </p:nvPicPr>
        <p:blipFill>
          <a:blip r:embed="rId2"/>
          <a:srcRect/>
          <a:stretch>
            <a:fillRect/>
          </a:stretch>
        </p:blipFill>
        <p:spPr bwMode="auto">
          <a:xfrm>
            <a:off x="0" y="0"/>
            <a:ext cx="9753600" cy="7315200"/>
          </a:xfrm>
          <a:prstGeom prst="rect">
            <a:avLst/>
          </a:prstGeom>
          <a:noFill/>
          <a:ln w="9525">
            <a:noFill/>
            <a:miter lim="800000"/>
            <a:headEnd/>
            <a:tailEnd/>
          </a:ln>
        </p:spPr>
      </p:pic>
      <p:sp>
        <p:nvSpPr>
          <p:cNvPr id="30723" name="Title 1"/>
          <p:cNvSpPr>
            <a:spLocks noGrp="1"/>
          </p:cNvSpPr>
          <p:nvPr>
            <p:ph type="title" idx="4294967295"/>
          </p:nvPr>
        </p:nvSpPr>
        <p:spPr>
          <a:xfrm>
            <a:off x="515938" y="3033713"/>
            <a:ext cx="2579687" cy="1143000"/>
          </a:xfrm>
        </p:spPr>
        <p:txBody>
          <a:bodyPr/>
          <a:lstStyle/>
          <a:p>
            <a:pPr eaLnBrk="1" hangingPunct="1"/>
            <a:r>
              <a:rPr lang="en-US" sz="4000" dirty="0" smtClean="0"/>
              <a:t>Earth’s Moon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1" y="-16625"/>
            <a:ext cx="9177251" cy="68947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7449" y="266643"/>
            <a:ext cx="5793970" cy="1143000"/>
          </a:xfrm>
        </p:spPr>
        <p:txBody>
          <a:bodyPr/>
          <a:lstStyle/>
          <a:p>
            <a:r>
              <a:rPr lang="en-US" b="1" dirty="0" smtClean="0">
                <a:solidFill>
                  <a:schemeClr val="accent6">
                    <a:lumMod val="75000"/>
                  </a:schemeClr>
                </a:solidFill>
              </a:rPr>
              <a:t>Earth’s Atmosphere</a:t>
            </a:r>
            <a:endParaRPr lang="en-US" b="1" dirty="0">
              <a:solidFill>
                <a:schemeClr val="accent6">
                  <a:lumMod val="75000"/>
                </a:schemeClr>
              </a:solidFill>
            </a:endParaRPr>
          </a:p>
        </p:txBody>
      </p:sp>
      <p:sp>
        <p:nvSpPr>
          <p:cNvPr id="3" name="Content Placeholder 2"/>
          <p:cNvSpPr>
            <a:spLocks noGrp="1"/>
          </p:cNvSpPr>
          <p:nvPr>
            <p:ph idx="1"/>
          </p:nvPr>
        </p:nvSpPr>
        <p:spPr>
          <a:xfrm>
            <a:off x="174575" y="1600200"/>
            <a:ext cx="4064923" cy="4933604"/>
          </a:xfrm>
        </p:spPr>
        <p:txBody>
          <a:bodyPr/>
          <a:lstStyle/>
          <a:p>
            <a:r>
              <a:rPr lang="en-US" b="1" dirty="0" smtClean="0">
                <a:solidFill>
                  <a:srgbClr val="FFFF66"/>
                </a:solidFill>
              </a:rPr>
              <a:t>thin layer with </a:t>
            </a:r>
            <a:r>
              <a:rPr lang="en-US" b="1" dirty="0">
                <a:solidFill>
                  <a:srgbClr val="FFFF66"/>
                </a:solidFill>
              </a:rPr>
              <a:t>mixture of gases and water </a:t>
            </a:r>
            <a:r>
              <a:rPr lang="en-US" b="1" dirty="0" smtClean="0">
                <a:solidFill>
                  <a:srgbClr val="FFFF66"/>
                </a:solidFill>
              </a:rPr>
              <a:t>vapor</a:t>
            </a:r>
          </a:p>
          <a:p>
            <a:pPr marL="0" indent="0">
              <a:buNone/>
            </a:pPr>
            <a:endParaRPr lang="en-US" b="1" dirty="0">
              <a:solidFill>
                <a:srgbClr val="FFFF66"/>
              </a:solidFill>
            </a:endParaRPr>
          </a:p>
          <a:p>
            <a:r>
              <a:rPr lang="en-US" b="1" dirty="0" smtClean="0">
                <a:solidFill>
                  <a:srgbClr val="FFFF66"/>
                </a:solidFill>
              </a:rPr>
              <a:t>Green house effect keeps surface warm enough for life to exist.</a:t>
            </a:r>
          </a:p>
        </p:txBody>
      </p:sp>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756" y="2254567"/>
            <a:ext cx="3191244" cy="458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7273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63"/>
            <a:ext cx="8229600" cy="1143000"/>
          </a:xfrm>
        </p:spPr>
        <p:txBody>
          <a:bodyPr/>
          <a:lstStyle/>
          <a:p>
            <a:r>
              <a:rPr lang="en-US" sz="7200" b="1" dirty="0" smtClean="0">
                <a:solidFill>
                  <a:schemeClr val="accent6">
                    <a:lumMod val="75000"/>
                  </a:schemeClr>
                </a:solidFill>
              </a:rPr>
              <a:t>Earth’s Crust</a:t>
            </a:r>
            <a:endParaRPr lang="en-US" sz="7200" b="1" dirty="0">
              <a:solidFill>
                <a:schemeClr val="accent6">
                  <a:lumMod val="75000"/>
                </a:schemeClr>
              </a:solidFill>
            </a:endParaRPr>
          </a:p>
        </p:txBody>
      </p:sp>
      <p:sp>
        <p:nvSpPr>
          <p:cNvPr id="3" name="Rectangle 2"/>
          <p:cNvSpPr/>
          <p:nvPr/>
        </p:nvSpPr>
        <p:spPr>
          <a:xfrm>
            <a:off x="457200" y="1201512"/>
            <a:ext cx="4430682" cy="2677656"/>
          </a:xfrm>
          <a:prstGeom prst="rect">
            <a:avLst/>
          </a:prstGeom>
        </p:spPr>
        <p:txBody>
          <a:bodyPr wrap="square">
            <a:spAutoFit/>
          </a:bodyPr>
          <a:lstStyle/>
          <a:p>
            <a:pPr marL="457200" indent="-457200">
              <a:buFont typeface="Arial" pitchFamily="34" charset="0"/>
              <a:buChar char="•"/>
            </a:pPr>
            <a:r>
              <a:rPr lang="en-US" sz="2800" b="1" dirty="0" smtClean="0"/>
              <a:t>Broken </a:t>
            </a:r>
            <a:r>
              <a:rPr lang="en-US" sz="2800" b="1" dirty="0"/>
              <a:t>into tectonic plates that move past, toward and away from each </a:t>
            </a:r>
            <a:r>
              <a:rPr lang="en-US" sz="2800" b="1" dirty="0" smtClean="0"/>
              <a:t>other</a:t>
            </a:r>
          </a:p>
          <a:p>
            <a:pPr marL="457200" indent="-457200">
              <a:buFont typeface="Arial" pitchFamily="34" charset="0"/>
              <a:buChar char="•"/>
            </a:pPr>
            <a:r>
              <a:rPr lang="en-US" sz="2800" b="1" dirty="0" smtClean="0"/>
              <a:t>Constantly created and destroyed</a:t>
            </a:r>
            <a:endParaRPr lang="en-US" sz="2800" b="1" dirty="0"/>
          </a:p>
        </p:txBody>
      </p:sp>
      <p:pic>
        <p:nvPicPr>
          <p:cNvPr id="1026" name="Picture 2" descr="Image result for tectonic 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62" y="3986270"/>
            <a:ext cx="6892147" cy="28717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ectonic 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882" y="1201512"/>
            <a:ext cx="4123112" cy="221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084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63"/>
            <a:ext cx="8229600" cy="1143000"/>
          </a:xfrm>
        </p:spPr>
        <p:txBody>
          <a:bodyPr/>
          <a:lstStyle/>
          <a:p>
            <a:r>
              <a:rPr lang="en-US" sz="6000" dirty="0" smtClean="0">
                <a:solidFill>
                  <a:srgbClr val="C00000"/>
                </a:solidFill>
              </a:rPr>
              <a:t>Crust Composition</a:t>
            </a:r>
            <a:endParaRPr lang="en-US" sz="6000" dirty="0">
              <a:solidFill>
                <a:srgbClr val="C00000"/>
              </a:solidFill>
            </a:endParaRPr>
          </a:p>
        </p:txBody>
      </p:sp>
      <p:sp>
        <p:nvSpPr>
          <p:cNvPr id="3" name="Rectangle 2"/>
          <p:cNvSpPr/>
          <p:nvPr/>
        </p:nvSpPr>
        <p:spPr>
          <a:xfrm>
            <a:off x="939337" y="1243784"/>
            <a:ext cx="7922029" cy="1046440"/>
          </a:xfrm>
          <a:prstGeom prst="rect">
            <a:avLst/>
          </a:prstGeom>
        </p:spPr>
        <p:txBody>
          <a:bodyPr wrap="square">
            <a:spAutoFit/>
          </a:bodyPr>
          <a:lstStyle/>
          <a:p>
            <a:r>
              <a:rPr lang="en-US" sz="4400" dirty="0" smtClean="0">
                <a:solidFill>
                  <a:srgbClr val="7E3F00"/>
                </a:solidFill>
              </a:rPr>
              <a:t>Mostly Oxygen and Silicon</a:t>
            </a:r>
          </a:p>
          <a:p>
            <a:endParaRPr lang="en-US" dirty="0"/>
          </a:p>
        </p:txBody>
      </p:sp>
      <p:pic>
        <p:nvPicPr>
          <p:cNvPr id="3076" name="Picture 4" descr="Image result for earth's cr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90" y="2380199"/>
            <a:ext cx="8947277" cy="447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545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smtClean="0"/>
              <a:t>The Sun</a:t>
            </a:r>
          </a:p>
        </p:txBody>
      </p:sp>
      <p:sp>
        <p:nvSpPr>
          <p:cNvPr id="16387" name="Content Placeholder 2"/>
          <p:cNvSpPr>
            <a:spLocks noGrp="1"/>
          </p:cNvSpPr>
          <p:nvPr>
            <p:ph idx="1"/>
          </p:nvPr>
        </p:nvSpPr>
        <p:spPr>
          <a:xfrm>
            <a:off x="5037138" y="1483825"/>
            <a:ext cx="3649662" cy="3287684"/>
          </a:xfrm>
        </p:spPr>
        <p:txBody>
          <a:bodyPr/>
          <a:lstStyle/>
          <a:p>
            <a:pPr eaLnBrk="1" hangingPunct="1"/>
            <a:r>
              <a:rPr lang="en-US" sz="2400" dirty="0" smtClean="0">
                <a:solidFill>
                  <a:srgbClr val="FFFFFF"/>
                </a:solidFill>
              </a:rPr>
              <a:t>Star at the center of the solar system</a:t>
            </a:r>
          </a:p>
          <a:p>
            <a:pPr eaLnBrk="1" hangingPunct="1"/>
            <a:r>
              <a:rPr lang="en-US" sz="2400" dirty="0" smtClean="0">
                <a:solidFill>
                  <a:srgbClr val="FFFFFF"/>
                </a:solidFill>
              </a:rPr>
              <a:t>Contains 99.86% of the Solar System’s Total mass</a:t>
            </a:r>
          </a:p>
          <a:p>
            <a:pPr eaLnBrk="1" hangingPunct="1"/>
            <a:r>
              <a:rPr lang="en-US" sz="2400" dirty="0" smtClean="0">
                <a:solidFill>
                  <a:srgbClr val="FFFFFF"/>
                </a:solidFill>
              </a:rPr>
              <a:t>Mostly Hydrogen and Helium</a:t>
            </a:r>
          </a:p>
          <a:p>
            <a:pPr eaLnBrk="1" hangingPunct="1"/>
            <a:r>
              <a:rPr lang="en-US" sz="2400" dirty="0" smtClean="0">
                <a:solidFill>
                  <a:srgbClr val="FFFFFF"/>
                </a:solidFill>
              </a:rPr>
              <a:t>Energy produced by Nuclear Fusion</a:t>
            </a:r>
          </a:p>
        </p:txBody>
      </p:sp>
      <p:pic>
        <p:nvPicPr>
          <p:cNvPr id="16388" name="Picture 3"/>
          <p:cNvPicPr>
            <a:picLocks noChangeAspect="1"/>
          </p:cNvPicPr>
          <p:nvPr/>
        </p:nvPicPr>
        <p:blipFill>
          <a:blip r:embed="rId2"/>
          <a:srcRect/>
          <a:stretch>
            <a:fillRect/>
          </a:stretch>
        </p:blipFill>
        <p:spPr bwMode="auto">
          <a:xfrm>
            <a:off x="1219200" y="1417638"/>
            <a:ext cx="2905125" cy="2905125"/>
          </a:xfrm>
          <a:prstGeom prst="rect">
            <a:avLst/>
          </a:prstGeom>
          <a:noFill/>
          <a:ln w="9525">
            <a:noFill/>
            <a:miter lim="800000"/>
            <a:headEnd/>
            <a:tailEnd/>
          </a:ln>
        </p:spPr>
      </p:pic>
      <p:pic>
        <p:nvPicPr>
          <p:cNvPr id="16389" name="Picture 5"/>
          <p:cNvPicPr>
            <a:picLocks noChangeAspect="1"/>
          </p:cNvPicPr>
          <p:nvPr/>
        </p:nvPicPr>
        <p:blipFill>
          <a:blip r:embed="rId3"/>
          <a:srcRect/>
          <a:stretch>
            <a:fillRect/>
          </a:stretch>
        </p:blipFill>
        <p:spPr bwMode="auto">
          <a:xfrm>
            <a:off x="950913" y="4727575"/>
            <a:ext cx="7545387" cy="1865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056663" y="415925"/>
            <a:ext cx="3279775" cy="1066800"/>
          </a:xfrm>
        </p:spPr>
        <p:txBody>
          <a:bodyPr/>
          <a:lstStyle/>
          <a:p>
            <a:pPr eaLnBrk="1" hangingPunct="1"/>
            <a:r>
              <a:rPr lang="en-US" sz="5400" dirty="0" smtClean="0"/>
              <a:t>Mars</a:t>
            </a:r>
          </a:p>
        </p:txBody>
      </p:sp>
      <p:sp>
        <p:nvSpPr>
          <p:cNvPr id="28676" name="Content Placeholder 2"/>
          <p:cNvSpPr>
            <a:spLocks noGrp="1"/>
          </p:cNvSpPr>
          <p:nvPr>
            <p:ph idx="1"/>
          </p:nvPr>
        </p:nvSpPr>
        <p:spPr>
          <a:xfrm>
            <a:off x="457200" y="1731074"/>
            <a:ext cx="3865563" cy="4636481"/>
          </a:xfrm>
        </p:spPr>
        <p:txBody>
          <a:bodyPr/>
          <a:lstStyle/>
          <a:p>
            <a:pPr eaLnBrk="1" hangingPunct="1">
              <a:buFontTx/>
              <a:buChar char="•"/>
            </a:pPr>
            <a:r>
              <a:rPr lang="en-US" sz="2800" b="1" dirty="0" smtClean="0"/>
              <a:t>Known as the </a:t>
            </a:r>
            <a:r>
              <a:rPr lang="en-US" sz="2800" b="1" dirty="0" smtClean="0">
                <a:solidFill>
                  <a:srgbClr val="FFFF66"/>
                </a:solidFill>
              </a:rPr>
              <a:t>Red Planet</a:t>
            </a:r>
          </a:p>
          <a:p>
            <a:pPr eaLnBrk="1" hangingPunct="1">
              <a:buFontTx/>
              <a:buChar char="•"/>
            </a:pPr>
            <a:r>
              <a:rPr lang="en-US" sz="2800" b="1" dirty="0" smtClean="0">
                <a:solidFill>
                  <a:srgbClr val="FFFF00"/>
                </a:solidFill>
              </a:rPr>
              <a:t>Rocky surface covered in an Iron oxide dust</a:t>
            </a:r>
          </a:p>
          <a:p>
            <a:pPr eaLnBrk="1" hangingPunct="1">
              <a:buFontTx/>
              <a:buChar char="•"/>
            </a:pPr>
            <a:r>
              <a:rPr lang="en-US" sz="2800" b="1" dirty="0" smtClean="0">
                <a:solidFill>
                  <a:srgbClr val="FFFFFF"/>
                </a:solidFill>
              </a:rPr>
              <a:t>Prone to </a:t>
            </a:r>
            <a:r>
              <a:rPr lang="en-US" sz="2800" b="1" dirty="0" smtClean="0">
                <a:solidFill>
                  <a:srgbClr val="FFFF00"/>
                </a:solidFill>
              </a:rPr>
              <a:t>dusty wind storms </a:t>
            </a:r>
            <a:r>
              <a:rPr lang="en-US" sz="2800" b="1" dirty="0" smtClean="0"/>
              <a:t>(62 mph winds)</a:t>
            </a:r>
          </a:p>
          <a:p>
            <a:pPr eaLnBrk="1" hangingPunct="1">
              <a:buFontTx/>
              <a:buChar char="•"/>
            </a:pPr>
            <a:r>
              <a:rPr lang="en-US" sz="2800" b="1" dirty="0" smtClean="0"/>
              <a:t>Most like Earth showing </a:t>
            </a:r>
            <a:r>
              <a:rPr lang="en-US" sz="2800" b="1" dirty="0" smtClean="0">
                <a:solidFill>
                  <a:srgbClr val="FFFF00"/>
                </a:solidFill>
              </a:rPr>
              <a:t>seasons</a:t>
            </a:r>
            <a:r>
              <a:rPr lang="en-US" sz="2800" b="1" dirty="0" smtClean="0">
                <a:solidFill>
                  <a:schemeClr val="bg1"/>
                </a:solidFill>
              </a:rPr>
              <a:t> </a:t>
            </a:r>
            <a:r>
              <a:rPr lang="en-US" sz="2800" b="1" dirty="0" smtClean="0"/>
              <a:t>and polar</a:t>
            </a:r>
            <a:r>
              <a:rPr lang="en-US" sz="2800" b="1" dirty="0" smtClean="0">
                <a:solidFill>
                  <a:schemeClr val="bg1"/>
                </a:solidFill>
              </a:rPr>
              <a:t> </a:t>
            </a:r>
            <a:r>
              <a:rPr lang="en-US" sz="2800" b="1" dirty="0" smtClean="0">
                <a:solidFill>
                  <a:srgbClr val="FFFF00"/>
                </a:solidFill>
              </a:rPr>
              <a:t>ice</a:t>
            </a:r>
            <a:r>
              <a:rPr lang="en-US" sz="2800" b="1" dirty="0" smtClean="0">
                <a:solidFill>
                  <a:schemeClr val="bg1"/>
                </a:solidFill>
              </a:rPr>
              <a:t> </a:t>
            </a:r>
            <a:r>
              <a:rPr lang="en-US" sz="2800" b="1" dirty="0" smtClean="0"/>
              <a:t>caps</a:t>
            </a:r>
          </a:p>
          <a:p>
            <a:pPr eaLnBrk="1" hangingPunct="1">
              <a:buFontTx/>
              <a:buChar char="•"/>
            </a:pPr>
            <a:endParaRPr lang="en-US" sz="2800" dirty="0" smtClean="0">
              <a:solidFill>
                <a:schemeClr val="bg1"/>
              </a:solidFill>
            </a:endParaRPr>
          </a:p>
        </p:txBody>
      </p:sp>
      <p:sp>
        <p:nvSpPr>
          <p:cNvPr id="28677" name="Text Box 5"/>
          <p:cNvSpPr txBox="1">
            <a:spLocks noChangeArrowheads="1"/>
          </p:cNvSpPr>
          <p:nvPr/>
        </p:nvSpPr>
        <p:spPr bwMode="auto">
          <a:xfrm>
            <a:off x="4336438" y="4804125"/>
            <a:ext cx="4583112" cy="1569660"/>
          </a:xfrm>
          <a:prstGeom prst="rect">
            <a:avLst/>
          </a:prstGeom>
          <a:solidFill>
            <a:srgbClr val="FFFF00"/>
          </a:solidFill>
          <a:ln w="9525">
            <a:noFill/>
            <a:miter lim="800000"/>
            <a:headEnd/>
            <a:tailEnd/>
          </a:ln>
        </p:spPr>
        <p:txBody>
          <a:bodyPr>
            <a:spAutoFit/>
          </a:bodyPr>
          <a:lstStyle/>
          <a:p>
            <a:pPr defTabSz="914400">
              <a:buFontTx/>
              <a:buChar char="•"/>
            </a:pPr>
            <a:r>
              <a:rPr lang="en-US" sz="3200" dirty="0">
                <a:solidFill>
                  <a:srgbClr val="FF00FF"/>
                </a:solidFill>
                <a:latin typeface="Calibri" pitchFamily="34" charset="0"/>
              </a:rPr>
              <a:t>Temperature Range</a:t>
            </a:r>
          </a:p>
          <a:p>
            <a:pPr lvl="1" defTabSz="914400">
              <a:buFontTx/>
              <a:buChar char="•"/>
            </a:pPr>
            <a:r>
              <a:rPr lang="en-US" sz="3200" dirty="0">
                <a:solidFill>
                  <a:srgbClr val="FF00FF"/>
                </a:solidFill>
                <a:latin typeface="Calibri" pitchFamily="34" charset="0"/>
              </a:rPr>
              <a:t>Max 	</a:t>
            </a:r>
            <a:r>
              <a:rPr lang="en-US" sz="3200" dirty="0" smtClean="0">
                <a:solidFill>
                  <a:srgbClr val="FF00FF"/>
                </a:solidFill>
                <a:latin typeface="Calibri" pitchFamily="34" charset="0"/>
              </a:rPr>
              <a:t>20 </a:t>
            </a:r>
            <a:r>
              <a:rPr lang="en-US" sz="3200" baseline="30000" dirty="0" smtClean="0">
                <a:solidFill>
                  <a:srgbClr val="FF00FF"/>
                </a:solidFill>
                <a:latin typeface="+mn-lt"/>
              </a:rPr>
              <a:t>0</a:t>
            </a:r>
            <a:r>
              <a:rPr lang="en-US" sz="3200" dirty="0" smtClean="0">
                <a:solidFill>
                  <a:srgbClr val="FF00FF"/>
                </a:solidFill>
                <a:latin typeface="+mn-lt"/>
              </a:rPr>
              <a:t>C</a:t>
            </a:r>
          </a:p>
          <a:p>
            <a:pPr lvl="1" defTabSz="914400">
              <a:buFontTx/>
              <a:buChar char="•"/>
            </a:pPr>
            <a:r>
              <a:rPr lang="en-US" sz="3200" dirty="0" smtClean="0">
                <a:solidFill>
                  <a:srgbClr val="FF00FF"/>
                </a:solidFill>
                <a:latin typeface="Calibri" pitchFamily="34" charset="0"/>
              </a:rPr>
              <a:t>Min	-125 </a:t>
            </a:r>
            <a:r>
              <a:rPr lang="en-US" sz="3200" baseline="30000" dirty="0">
                <a:solidFill>
                  <a:srgbClr val="FF00FF"/>
                </a:solidFill>
                <a:latin typeface="+mn-lt"/>
              </a:rPr>
              <a:t>0</a:t>
            </a:r>
            <a:r>
              <a:rPr lang="en-US" sz="3200" dirty="0">
                <a:solidFill>
                  <a:srgbClr val="FF00FF"/>
                </a:solidFill>
                <a:latin typeface="+mn-lt"/>
              </a:rPr>
              <a:t>C</a:t>
            </a:r>
          </a:p>
        </p:txBody>
      </p:sp>
      <p:pic>
        <p:nvPicPr>
          <p:cNvPr id="31749" name="Picture 5"/>
          <p:cNvPicPr>
            <a:picLocks noChangeAspect="1"/>
          </p:cNvPicPr>
          <p:nvPr/>
        </p:nvPicPr>
        <p:blipFill>
          <a:blip r:embed="rId2"/>
          <a:srcRect l="3304" b="1648"/>
          <a:stretch>
            <a:fillRect/>
          </a:stretch>
        </p:blipFill>
        <p:spPr bwMode="auto">
          <a:xfrm>
            <a:off x="4930775" y="706438"/>
            <a:ext cx="3538538" cy="360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P spid="2867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valley marineris"/>
          <p:cNvPicPr>
            <a:picLocks noChangeAspect="1" noChangeArrowheads="1"/>
          </p:cNvPicPr>
          <p:nvPr/>
        </p:nvPicPr>
        <p:blipFill>
          <a:blip r:embed="rId2"/>
          <a:srcRect/>
          <a:stretch>
            <a:fillRect/>
          </a:stretch>
        </p:blipFill>
        <p:spPr bwMode="auto">
          <a:xfrm>
            <a:off x="5222875" y="3381375"/>
            <a:ext cx="3590925" cy="2497138"/>
          </a:xfrm>
          <a:prstGeom prst="rect">
            <a:avLst/>
          </a:prstGeom>
          <a:noFill/>
          <a:ln w="9525">
            <a:noFill/>
            <a:miter lim="800000"/>
            <a:headEnd/>
            <a:tailEnd/>
          </a:ln>
        </p:spPr>
      </p:pic>
      <p:sp>
        <p:nvSpPr>
          <p:cNvPr id="32771" name="Title 1"/>
          <p:cNvSpPr>
            <a:spLocks noGrp="1"/>
          </p:cNvSpPr>
          <p:nvPr>
            <p:ph type="title" idx="4294967295"/>
          </p:nvPr>
        </p:nvSpPr>
        <p:spPr>
          <a:xfrm>
            <a:off x="457200" y="557213"/>
            <a:ext cx="3479800" cy="1143000"/>
          </a:xfrm>
        </p:spPr>
        <p:txBody>
          <a:bodyPr/>
          <a:lstStyle/>
          <a:p>
            <a:pPr eaLnBrk="1" hangingPunct="1"/>
            <a:r>
              <a:rPr lang="en-US" sz="4000" dirty="0" smtClean="0"/>
              <a:t>Composition </a:t>
            </a:r>
            <a:br>
              <a:rPr lang="en-US" sz="4000" dirty="0" smtClean="0"/>
            </a:br>
            <a:r>
              <a:rPr lang="en-US" sz="4000" dirty="0" smtClean="0"/>
              <a:t>of Mars</a:t>
            </a:r>
          </a:p>
        </p:txBody>
      </p:sp>
      <p:sp>
        <p:nvSpPr>
          <p:cNvPr id="30724" name="Content Placeholder 2"/>
          <p:cNvSpPr>
            <a:spLocks noGrp="1"/>
          </p:cNvSpPr>
          <p:nvPr>
            <p:ph idx="4294967295"/>
          </p:nvPr>
        </p:nvSpPr>
        <p:spPr>
          <a:xfrm>
            <a:off x="457200" y="2508250"/>
            <a:ext cx="4765675" cy="3838575"/>
          </a:xfrm>
        </p:spPr>
        <p:txBody>
          <a:bodyPr/>
          <a:lstStyle/>
          <a:p>
            <a:pPr eaLnBrk="1" hangingPunct="1"/>
            <a:r>
              <a:rPr lang="en-US" sz="2400" dirty="0" smtClean="0"/>
              <a:t>Surface composed of Basalt covered in Iron Oxide Dust </a:t>
            </a:r>
          </a:p>
          <a:p>
            <a:pPr eaLnBrk="1" hangingPunct="1"/>
            <a:r>
              <a:rPr lang="en-US" sz="2400" dirty="0" smtClean="0"/>
              <a:t>Likely </a:t>
            </a:r>
            <a:r>
              <a:rPr lang="en-US" sz="2400" dirty="0" smtClean="0">
                <a:solidFill>
                  <a:srgbClr val="FFFF00"/>
                </a:solidFill>
              </a:rPr>
              <a:t>Iron and Sulfur core</a:t>
            </a:r>
          </a:p>
          <a:p>
            <a:pPr eaLnBrk="1" hangingPunct="1">
              <a:buFontTx/>
              <a:buChar char="•"/>
            </a:pPr>
            <a:r>
              <a:rPr lang="en-US" sz="2400" dirty="0" smtClean="0"/>
              <a:t>No Magnetic Field now, but magnetic bands in rocks are evidence that it </a:t>
            </a:r>
            <a:r>
              <a:rPr lang="en-US" sz="2400" dirty="0" smtClean="0">
                <a:solidFill>
                  <a:srgbClr val="FFFF00"/>
                </a:solidFill>
              </a:rPr>
              <a:t>once had a rotating metallic core and plate tectonics</a:t>
            </a:r>
          </a:p>
          <a:p>
            <a:pPr eaLnBrk="1" hangingPunct="1"/>
            <a:r>
              <a:rPr lang="en-US" sz="2400" dirty="0" smtClean="0"/>
              <a:t>Once had </a:t>
            </a:r>
            <a:r>
              <a:rPr lang="en-US" sz="2400" dirty="0" smtClean="0">
                <a:solidFill>
                  <a:srgbClr val="FFFF00"/>
                </a:solidFill>
              </a:rPr>
              <a:t>active Volcanoes</a:t>
            </a:r>
          </a:p>
          <a:p>
            <a:pPr eaLnBrk="1" hangingPunct="1"/>
            <a:endParaRPr lang="en-US" sz="2400" dirty="0" smtClean="0">
              <a:solidFill>
                <a:schemeClr val="bg1"/>
              </a:solidFill>
            </a:endParaRPr>
          </a:p>
          <a:p>
            <a:pPr eaLnBrk="1" hangingPunct="1"/>
            <a:endParaRPr lang="en-US" sz="2400" dirty="0" smtClean="0">
              <a:solidFill>
                <a:srgbClr val="FFFF00"/>
              </a:solidFill>
            </a:endParaRPr>
          </a:p>
        </p:txBody>
      </p:sp>
      <p:pic>
        <p:nvPicPr>
          <p:cNvPr id="32773" name="Picture 5"/>
          <p:cNvPicPr>
            <a:picLocks noChangeAspect="1"/>
          </p:cNvPicPr>
          <p:nvPr/>
        </p:nvPicPr>
        <p:blipFill>
          <a:blip r:embed="rId3"/>
          <a:srcRect/>
          <a:stretch>
            <a:fillRect/>
          </a:stretch>
        </p:blipFill>
        <p:spPr bwMode="auto">
          <a:xfrm>
            <a:off x="3889375" y="273050"/>
            <a:ext cx="5168900" cy="223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784350" y="214313"/>
            <a:ext cx="6164263" cy="1066800"/>
          </a:xfrm>
        </p:spPr>
        <p:txBody>
          <a:bodyPr/>
          <a:lstStyle/>
          <a:p>
            <a:pPr eaLnBrk="1" hangingPunct="1"/>
            <a:r>
              <a:rPr lang="en-US" sz="5400" dirty="0" smtClean="0"/>
              <a:t>Martian Geography</a:t>
            </a:r>
          </a:p>
        </p:txBody>
      </p:sp>
      <p:sp>
        <p:nvSpPr>
          <p:cNvPr id="28676" name="Content Placeholder 2"/>
          <p:cNvSpPr>
            <a:spLocks noGrp="1"/>
          </p:cNvSpPr>
          <p:nvPr>
            <p:ph idx="1"/>
          </p:nvPr>
        </p:nvSpPr>
        <p:spPr>
          <a:xfrm>
            <a:off x="457200" y="1281113"/>
            <a:ext cx="4465638" cy="5283200"/>
          </a:xfrm>
        </p:spPr>
        <p:txBody>
          <a:bodyPr/>
          <a:lstStyle/>
          <a:p>
            <a:pPr eaLnBrk="1" hangingPunct="1">
              <a:buFontTx/>
              <a:buChar char="•"/>
            </a:pPr>
            <a:r>
              <a:rPr lang="en-US" sz="2800" dirty="0" smtClean="0"/>
              <a:t>Only planet in which </a:t>
            </a:r>
            <a:r>
              <a:rPr lang="en-US" sz="2800" dirty="0" smtClean="0">
                <a:solidFill>
                  <a:srgbClr val="FFFF00"/>
                </a:solidFill>
              </a:rPr>
              <a:t>geographic features can be seen from </a:t>
            </a:r>
            <a:r>
              <a:rPr lang="en-US" sz="2800" dirty="0" smtClean="0"/>
              <a:t>Earth (with a telescope)</a:t>
            </a:r>
          </a:p>
          <a:p>
            <a:pPr eaLnBrk="1" hangingPunct="1"/>
            <a:r>
              <a:rPr lang="en-US" sz="2800" dirty="0" smtClean="0"/>
              <a:t>Evidence that</a:t>
            </a:r>
            <a:r>
              <a:rPr lang="en-US" sz="2800" dirty="0" smtClean="0">
                <a:solidFill>
                  <a:schemeClr val="bg1"/>
                </a:solidFill>
              </a:rPr>
              <a:t> </a:t>
            </a:r>
            <a:r>
              <a:rPr lang="en-US" sz="2800" dirty="0" smtClean="0">
                <a:solidFill>
                  <a:srgbClr val="FFFF00"/>
                </a:solidFill>
              </a:rPr>
              <a:t>water once flowed</a:t>
            </a:r>
          </a:p>
          <a:p>
            <a:pPr eaLnBrk="1" hangingPunct="1"/>
            <a:r>
              <a:rPr lang="en-US" sz="2800" dirty="0" smtClean="0">
                <a:solidFill>
                  <a:srgbClr val="FFFF00"/>
                </a:solidFill>
              </a:rPr>
              <a:t>CO</a:t>
            </a:r>
            <a:r>
              <a:rPr lang="en-US" sz="2800" baseline="-25000" dirty="0" smtClean="0">
                <a:solidFill>
                  <a:srgbClr val="FFFF00"/>
                </a:solidFill>
              </a:rPr>
              <a:t>2</a:t>
            </a:r>
            <a:r>
              <a:rPr lang="en-US" sz="2800" dirty="0" smtClean="0">
                <a:solidFill>
                  <a:schemeClr val="bg1"/>
                </a:solidFill>
              </a:rPr>
              <a:t> </a:t>
            </a:r>
            <a:r>
              <a:rPr lang="en-US" sz="2800" dirty="0" smtClean="0"/>
              <a:t>icecaps at both poles</a:t>
            </a:r>
          </a:p>
          <a:p>
            <a:pPr eaLnBrk="1" hangingPunct="1"/>
            <a:r>
              <a:rPr lang="en-US" sz="2800" dirty="0" smtClean="0">
                <a:solidFill>
                  <a:srgbClr val="FFFF00"/>
                </a:solidFill>
              </a:rPr>
              <a:t>Frozen water </a:t>
            </a:r>
            <a:r>
              <a:rPr lang="en-US" sz="2800" dirty="0" smtClean="0"/>
              <a:t>discovered in the North pole</a:t>
            </a:r>
          </a:p>
          <a:p>
            <a:pPr eaLnBrk="1" hangingPunct="1"/>
            <a:endParaRPr lang="en-US" sz="2800" dirty="0" smtClean="0">
              <a:solidFill>
                <a:schemeClr val="bg1"/>
              </a:solidFill>
            </a:endParaRPr>
          </a:p>
        </p:txBody>
      </p:sp>
      <p:pic>
        <p:nvPicPr>
          <p:cNvPr id="33796" name="Picture 5"/>
          <p:cNvPicPr>
            <a:picLocks noChangeAspect="1"/>
          </p:cNvPicPr>
          <p:nvPr/>
        </p:nvPicPr>
        <p:blipFill>
          <a:blip r:embed="rId2"/>
          <a:srcRect/>
          <a:stretch>
            <a:fillRect/>
          </a:stretch>
        </p:blipFill>
        <p:spPr bwMode="auto">
          <a:xfrm>
            <a:off x="4922838" y="2211388"/>
            <a:ext cx="3986212" cy="3986212"/>
          </a:xfrm>
          <a:prstGeom prst="rect">
            <a:avLst/>
          </a:prstGeom>
          <a:noFill/>
          <a:ln w="9525">
            <a:noFill/>
            <a:miter lim="800000"/>
            <a:headEnd/>
            <a:tailEnd/>
          </a:ln>
        </p:spPr>
      </p:pic>
      <p:cxnSp>
        <p:nvCxnSpPr>
          <p:cNvPr id="10" name="Straight Arrow Connector 9"/>
          <p:cNvCxnSpPr/>
          <p:nvPr/>
        </p:nvCxnSpPr>
        <p:spPr>
          <a:xfrm flipV="1">
            <a:off x="4922838" y="3052763"/>
            <a:ext cx="1555750" cy="141287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12" accel="50000" decel="5000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br_seasons_on_mars_labeled"/>
          <p:cNvPicPr>
            <a:picLocks noChangeAspect="1" noChangeArrowheads="1"/>
          </p:cNvPicPr>
          <p:nvPr/>
        </p:nvPicPr>
        <p:blipFill>
          <a:blip r:embed="rId2"/>
          <a:srcRect t="19037" b="19037"/>
          <a:stretch>
            <a:fillRect/>
          </a:stretch>
        </p:blipFill>
        <p:spPr bwMode="auto">
          <a:xfrm>
            <a:off x="428625" y="1800225"/>
            <a:ext cx="4100513" cy="1990725"/>
          </a:xfrm>
          <a:prstGeom prst="rect">
            <a:avLst/>
          </a:prstGeom>
          <a:noFill/>
          <a:ln w="9525">
            <a:noFill/>
            <a:miter lim="800000"/>
            <a:headEnd/>
            <a:tailEnd/>
          </a:ln>
        </p:spPr>
      </p:pic>
      <p:sp>
        <p:nvSpPr>
          <p:cNvPr id="34819" name="Title 1"/>
          <p:cNvSpPr>
            <a:spLocks noGrp="1"/>
          </p:cNvSpPr>
          <p:nvPr>
            <p:ph type="title" idx="4294967295"/>
          </p:nvPr>
        </p:nvSpPr>
        <p:spPr>
          <a:xfrm>
            <a:off x="2636838" y="657225"/>
            <a:ext cx="3783012" cy="1143000"/>
          </a:xfrm>
        </p:spPr>
        <p:txBody>
          <a:bodyPr/>
          <a:lstStyle/>
          <a:p>
            <a:pPr eaLnBrk="1" hangingPunct="1"/>
            <a:r>
              <a:rPr lang="en-US" sz="4000" dirty="0" smtClean="0"/>
              <a:t>Motions of Mars</a:t>
            </a:r>
          </a:p>
        </p:txBody>
      </p:sp>
      <p:sp>
        <p:nvSpPr>
          <p:cNvPr id="29699" name="Content Placeholder 2"/>
          <p:cNvSpPr>
            <a:spLocks noGrp="1"/>
          </p:cNvSpPr>
          <p:nvPr>
            <p:ph idx="4294967295"/>
          </p:nvPr>
        </p:nvSpPr>
        <p:spPr>
          <a:xfrm>
            <a:off x="428625" y="4311650"/>
            <a:ext cx="4394200" cy="2109788"/>
          </a:xfrm>
        </p:spPr>
        <p:txBody>
          <a:bodyPr/>
          <a:lstStyle/>
          <a:p>
            <a:pPr algn="ctr" eaLnBrk="1" hangingPunct="1"/>
            <a:r>
              <a:rPr lang="en-US" sz="2400" dirty="0" smtClean="0"/>
              <a:t>Mars</a:t>
            </a:r>
            <a:r>
              <a:rPr lang="en-US" sz="2400" dirty="0" smtClean="0">
                <a:solidFill>
                  <a:schemeClr val="bg1"/>
                </a:solidFill>
              </a:rPr>
              <a:t> </a:t>
            </a:r>
            <a:r>
              <a:rPr lang="en-US" sz="2400" dirty="0" smtClean="0">
                <a:solidFill>
                  <a:srgbClr val="FFFF00"/>
                </a:solidFill>
              </a:rPr>
              <a:t>experiences seasons </a:t>
            </a:r>
            <a:r>
              <a:rPr lang="en-US" sz="2400" dirty="0" smtClean="0"/>
              <a:t>much like Earth because it is tilted on its axis </a:t>
            </a:r>
          </a:p>
          <a:p>
            <a:pPr algn="ctr" eaLnBrk="1" hangingPunct="1"/>
            <a:r>
              <a:rPr lang="en-US" sz="2400" dirty="0" smtClean="0"/>
              <a:t>They are much longer due to its more elliptical orbit</a:t>
            </a:r>
          </a:p>
          <a:p>
            <a:pPr eaLnBrk="1" hangingPunct="1"/>
            <a:endParaRPr lang="en-US" sz="2400" dirty="0" smtClean="0"/>
          </a:p>
        </p:txBody>
      </p:sp>
      <p:sp>
        <p:nvSpPr>
          <p:cNvPr id="34821" name="Text Box 5"/>
          <p:cNvSpPr txBox="1">
            <a:spLocks noChangeArrowheads="1"/>
          </p:cNvSpPr>
          <p:nvPr/>
        </p:nvSpPr>
        <p:spPr bwMode="auto">
          <a:xfrm>
            <a:off x="4822825" y="2168525"/>
            <a:ext cx="4157663" cy="876300"/>
          </a:xfrm>
          <a:prstGeom prst="rect">
            <a:avLst/>
          </a:prstGeom>
          <a:solidFill>
            <a:srgbClr val="99CCFF"/>
          </a:solidFill>
          <a:ln w="53975">
            <a:solidFill>
              <a:srgbClr val="FFFF00"/>
            </a:solidFill>
            <a:miter lim="800000"/>
            <a:headEnd/>
            <a:tailEnd/>
          </a:ln>
        </p:spPr>
        <p:txBody>
          <a:bodyPr>
            <a:spAutoFit/>
          </a:bodyPr>
          <a:lstStyle/>
          <a:p>
            <a:pPr defTabSz="914400">
              <a:buFontTx/>
              <a:buChar char="•"/>
            </a:pPr>
            <a:r>
              <a:rPr lang="en-US" sz="2400" dirty="0"/>
              <a:t>Rotation length- 24.5 hours</a:t>
            </a:r>
          </a:p>
          <a:p>
            <a:pPr defTabSz="914400">
              <a:buFontTx/>
              <a:buChar char="•"/>
            </a:pPr>
            <a:r>
              <a:rPr lang="en-US" sz="2400" dirty="0"/>
              <a:t>Revolution length- 687 days</a:t>
            </a:r>
          </a:p>
        </p:txBody>
      </p:sp>
      <p:pic>
        <p:nvPicPr>
          <p:cNvPr id="34822" name="Picture 7" descr="marsearth"/>
          <p:cNvPicPr>
            <a:picLocks noChangeAspect="1" noChangeArrowheads="1"/>
          </p:cNvPicPr>
          <p:nvPr/>
        </p:nvPicPr>
        <p:blipFill>
          <a:blip r:embed="rId3"/>
          <a:srcRect b="13747"/>
          <a:stretch>
            <a:fillRect/>
          </a:stretch>
        </p:blipFill>
        <p:spPr bwMode="auto">
          <a:xfrm>
            <a:off x="5145088" y="4140200"/>
            <a:ext cx="3621087" cy="2281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p:txBody>
          <a:bodyPr/>
          <a:lstStyle/>
          <a:p>
            <a:pPr eaLnBrk="1" hangingPunct="1"/>
            <a:r>
              <a:rPr lang="en-US" dirty="0" smtClean="0"/>
              <a:t>Atmosphere of Mars</a:t>
            </a:r>
          </a:p>
        </p:txBody>
      </p:sp>
      <p:sp>
        <p:nvSpPr>
          <p:cNvPr id="31747" name="Content Placeholder 2"/>
          <p:cNvSpPr>
            <a:spLocks noGrp="1"/>
          </p:cNvSpPr>
          <p:nvPr>
            <p:ph idx="4294967295"/>
          </p:nvPr>
        </p:nvSpPr>
        <p:spPr>
          <a:xfrm>
            <a:off x="457200" y="1600200"/>
            <a:ext cx="4394200" cy="4525963"/>
          </a:xfrm>
        </p:spPr>
        <p:txBody>
          <a:bodyPr/>
          <a:lstStyle/>
          <a:p>
            <a:pPr eaLnBrk="1" hangingPunct="1"/>
            <a:r>
              <a:rPr lang="en-US" sz="2800" dirty="0" smtClean="0">
                <a:solidFill>
                  <a:srgbClr val="FFFF00"/>
                </a:solidFill>
              </a:rPr>
              <a:t>Atmosphere is mostly Carbon dioxide (C0</a:t>
            </a:r>
            <a:r>
              <a:rPr lang="en-US" sz="1400" dirty="0" smtClean="0">
                <a:solidFill>
                  <a:srgbClr val="FFFF00"/>
                </a:solidFill>
              </a:rPr>
              <a:t>2</a:t>
            </a:r>
            <a:r>
              <a:rPr lang="en-US" sz="2800" dirty="0" smtClean="0">
                <a:solidFill>
                  <a:srgbClr val="FFFF00"/>
                </a:solidFill>
              </a:rPr>
              <a:t>)</a:t>
            </a:r>
          </a:p>
          <a:p>
            <a:pPr eaLnBrk="1" hangingPunct="1"/>
            <a:r>
              <a:rPr lang="en-US" sz="2800" dirty="0" smtClean="0"/>
              <a:t>Very thin cloud cover</a:t>
            </a:r>
          </a:p>
          <a:p>
            <a:pPr eaLnBrk="1" hangingPunct="1"/>
            <a:r>
              <a:rPr lang="en-US" sz="2800" dirty="0" smtClean="0"/>
              <a:t>1 % the atmospheric pressure of Earth</a:t>
            </a:r>
          </a:p>
          <a:p>
            <a:pPr eaLnBrk="1" hangingPunct="1"/>
            <a:r>
              <a:rPr lang="en-US" sz="2800" dirty="0" smtClean="0">
                <a:solidFill>
                  <a:srgbClr val="FFFF00"/>
                </a:solidFill>
              </a:rPr>
              <a:t>Low density </a:t>
            </a:r>
            <a:r>
              <a:rPr lang="en-US" sz="2800" dirty="0" smtClean="0"/>
              <a:t>(3.3 </a:t>
            </a:r>
            <a:r>
              <a:rPr lang="en-US" sz="2800" dirty="0" err="1" smtClean="0"/>
              <a:t>xwater</a:t>
            </a:r>
            <a:r>
              <a:rPr lang="en-US" sz="2800" dirty="0" smtClean="0"/>
              <a:t>) and</a:t>
            </a:r>
            <a:r>
              <a:rPr lang="en-US" sz="2800" dirty="0" smtClean="0">
                <a:solidFill>
                  <a:schemeClr val="bg1"/>
                </a:solidFill>
              </a:rPr>
              <a:t> </a:t>
            </a:r>
            <a:r>
              <a:rPr lang="en-US" sz="2800" dirty="0" smtClean="0">
                <a:solidFill>
                  <a:srgbClr val="FFFF00"/>
                </a:solidFill>
              </a:rPr>
              <a:t>small size </a:t>
            </a:r>
            <a:r>
              <a:rPr lang="en-US" sz="2800" dirty="0" smtClean="0"/>
              <a:t>make the pull of</a:t>
            </a:r>
            <a:r>
              <a:rPr lang="en-US" sz="2800" dirty="0" smtClean="0">
                <a:solidFill>
                  <a:schemeClr val="bg1"/>
                </a:solidFill>
              </a:rPr>
              <a:t> </a:t>
            </a:r>
            <a:r>
              <a:rPr lang="en-US" sz="2800" dirty="0" smtClean="0">
                <a:solidFill>
                  <a:srgbClr val="FFFF00"/>
                </a:solidFill>
              </a:rPr>
              <a:t>gravity very weak, </a:t>
            </a:r>
            <a:r>
              <a:rPr lang="en-US" sz="2800" dirty="0" smtClean="0"/>
              <a:t>less than Mercury! </a:t>
            </a:r>
          </a:p>
          <a:p>
            <a:pPr eaLnBrk="1" hangingPunct="1"/>
            <a:endParaRPr lang="en-US" dirty="0" smtClean="0"/>
          </a:p>
        </p:txBody>
      </p:sp>
      <p:pic>
        <p:nvPicPr>
          <p:cNvPr id="35844" name="Picture 4" descr="Mars_Earth_atmosphere_comparison"/>
          <p:cNvPicPr>
            <a:picLocks noChangeAspect="1" noChangeArrowheads="1"/>
          </p:cNvPicPr>
          <p:nvPr/>
        </p:nvPicPr>
        <p:blipFill>
          <a:blip r:embed="rId2"/>
          <a:srcRect/>
          <a:stretch>
            <a:fillRect/>
          </a:stretch>
        </p:blipFill>
        <p:spPr bwMode="auto">
          <a:xfrm>
            <a:off x="4851400" y="1839913"/>
            <a:ext cx="3427413" cy="3509962"/>
          </a:xfrm>
          <a:prstGeom prst="rect">
            <a:avLst/>
          </a:prstGeom>
          <a:noFill/>
          <a:ln w="9525">
            <a:noFill/>
            <a:miter lim="800000"/>
            <a:headEnd/>
            <a:tailEnd/>
          </a:ln>
        </p:spPr>
      </p:pic>
      <p:sp>
        <p:nvSpPr>
          <p:cNvPr id="35845" name="TextBox 4"/>
          <p:cNvSpPr txBox="1">
            <a:spLocks noChangeArrowheads="1"/>
          </p:cNvSpPr>
          <p:nvPr/>
        </p:nvSpPr>
        <p:spPr bwMode="auto">
          <a:xfrm>
            <a:off x="4167188" y="5821363"/>
            <a:ext cx="4578350" cy="366712"/>
          </a:xfrm>
          <a:prstGeom prst="rect">
            <a:avLst/>
          </a:prstGeom>
          <a:noFill/>
          <a:ln w="9525">
            <a:noFill/>
            <a:miter lim="800000"/>
            <a:headEnd/>
            <a:tailEnd/>
          </a:ln>
        </p:spPr>
        <p:txBody>
          <a:bodyPr wrap="none">
            <a:spAutoFit/>
          </a:bodyPr>
          <a:lstStyle/>
          <a:p>
            <a:r>
              <a:rPr lang="en-US" dirty="0"/>
              <a:t>A 100 </a:t>
            </a:r>
            <a:r>
              <a:rPr lang="en-US" dirty="0" err="1"/>
              <a:t>lb</a:t>
            </a:r>
            <a:r>
              <a:rPr lang="en-US" dirty="0"/>
              <a:t> object would weigh 37 </a:t>
            </a:r>
            <a:r>
              <a:rPr lang="en-US" dirty="0" err="1"/>
              <a:t>lbs</a:t>
            </a:r>
            <a:r>
              <a:rPr lang="en-US" dirty="0"/>
              <a:t> on Mars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moons of mars"/>
          <p:cNvPicPr>
            <a:picLocks noChangeAspect="1" noChangeArrowheads="1"/>
          </p:cNvPicPr>
          <p:nvPr/>
        </p:nvPicPr>
        <p:blipFill>
          <a:blip r:embed="rId2"/>
          <a:srcRect b="9100"/>
          <a:stretch>
            <a:fillRect/>
          </a:stretch>
        </p:blipFill>
        <p:spPr bwMode="auto">
          <a:xfrm>
            <a:off x="2431416" y="2127913"/>
            <a:ext cx="6697783" cy="4605395"/>
          </a:xfrm>
          <a:prstGeom prst="rect">
            <a:avLst/>
          </a:prstGeom>
          <a:noFill/>
          <a:ln w="9525">
            <a:noFill/>
            <a:miter lim="800000"/>
            <a:headEnd/>
            <a:tailEnd/>
          </a:ln>
        </p:spPr>
      </p:pic>
      <p:sp>
        <p:nvSpPr>
          <p:cNvPr id="36867" name="Title 1"/>
          <p:cNvSpPr>
            <a:spLocks noGrp="1"/>
          </p:cNvSpPr>
          <p:nvPr>
            <p:ph type="title" idx="4294967295"/>
          </p:nvPr>
        </p:nvSpPr>
        <p:spPr/>
        <p:txBody>
          <a:bodyPr/>
          <a:lstStyle/>
          <a:p>
            <a:pPr eaLnBrk="1" hangingPunct="1"/>
            <a:r>
              <a:rPr lang="en-US" dirty="0" smtClean="0"/>
              <a:t>Moons of Mars</a:t>
            </a:r>
          </a:p>
        </p:txBody>
      </p:sp>
      <p:sp>
        <p:nvSpPr>
          <p:cNvPr id="36868" name="Content Placeholder 2"/>
          <p:cNvSpPr>
            <a:spLocks noGrp="1"/>
          </p:cNvSpPr>
          <p:nvPr>
            <p:ph idx="4294967295"/>
          </p:nvPr>
        </p:nvSpPr>
        <p:spPr/>
        <p:txBody>
          <a:bodyPr/>
          <a:lstStyle/>
          <a:p>
            <a:pPr eaLnBrk="1" hangingPunct="1"/>
            <a:r>
              <a:rPr lang="en-US" dirty="0" smtClean="0"/>
              <a:t>2 small crater covered moons</a:t>
            </a:r>
          </a:p>
          <a:p>
            <a:pPr lvl="1" eaLnBrk="1" hangingPunct="1"/>
            <a:r>
              <a:rPr lang="en-US" dirty="0" err="1" smtClean="0"/>
              <a:t>Phobos</a:t>
            </a:r>
            <a:endParaRPr lang="en-US" dirty="0" smtClean="0"/>
          </a:p>
          <a:p>
            <a:pPr lvl="1" eaLnBrk="1" hangingPunct="1"/>
            <a:r>
              <a:rPr lang="en-US" dirty="0" err="1" smtClean="0"/>
              <a:t>Deimos</a:t>
            </a:r>
            <a:endParaRPr 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220px-Terrestrial_planet_size_comparisons"/>
          <p:cNvPicPr>
            <a:picLocks noChangeAspect="1" noChangeArrowheads="1"/>
          </p:cNvPicPr>
          <p:nvPr/>
        </p:nvPicPr>
        <p:blipFill>
          <a:blip r:embed="rId2"/>
          <a:srcRect/>
          <a:stretch>
            <a:fillRect/>
          </a:stretch>
        </p:blipFill>
        <p:spPr bwMode="auto">
          <a:xfrm>
            <a:off x="3871913" y="3862388"/>
            <a:ext cx="4814887" cy="2098675"/>
          </a:xfrm>
          <a:prstGeom prst="rect">
            <a:avLst/>
          </a:prstGeom>
          <a:noFill/>
          <a:ln w="9525">
            <a:noFill/>
            <a:miter lim="800000"/>
            <a:headEnd/>
            <a:tailEnd/>
          </a:ln>
        </p:spPr>
      </p:pic>
      <p:sp>
        <p:nvSpPr>
          <p:cNvPr id="37891" name="Title 1"/>
          <p:cNvSpPr>
            <a:spLocks noGrp="1"/>
          </p:cNvSpPr>
          <p:nvPr>
            <p:ph type="title" idx="4294967295"/>
          </p:nvPr>
        </p:nvSpPr>
        <p:spPr/>
        <p:txBody>
          <a:bodyPr/>
          <a:lstStyle/>
          <a:p>
            <a:pPr eaLnBrk="1" hangingPunct="1"/>
            <a:r>
              <a:rPr lang="en-US" dirty="0" smtClean="0"/>
              <a:t>Terrestrial Planets Overview</a:t>
            </a:r>
          </a:p>
        </p:txBody>
      </p:sp>
      <p:sp>
        <p:nvSpPr>
          <p:cNvPr id="57348" name="Content Placeholder 2"/>
          <p:cNvSpPr>
            <a:spLocks noGrp="1"/>
          </p:cNvSpPr>
          <p:nvPr>
            <p:ph idx="4294967295"/>
          </p:nvPr>
        </p:nvSpPr>
        <p:spPr>
          <a:xfrm>
            <a:off x="457200" y="1885950"/>
            <a:ext cx="8229600" cy="4525963"/>
          </a:xfrm>
        </p:spPr>
        <p:txBody>
          <a:bodyPr/>
          <a:lstStyle/>
          <a:p>
            <a:r>
              <a:rPr lang="en-US" sz="2400" dirty="0" smtClean="0"/>
              <a:t>Also known as </a:t>
            </a:r>
            <a:r>
              <a:rPr lang="en-US" sz="2400" dirty="0" smtClean="0">
                <a:solidFill>
                  <a:srgbClr val="FFFF00"/>
                </a:solidFill>
              </a:rPr>
              <a:t>Terrestrial </a:t>
            </a:r>
            <a:r>
              <a:rPr lang="en-US" sz="2400" dirty="0" smtClean="0"/>
              <a:t>Planets (meaning Earth-like)</a:t>
            </a:r>
          </a:p>
          <a:p>
            <a:r>
              <a:rPr lang="en-US" sz="2400" dirty="0" smtClean="0"/>
              <a:t>Made up of </a:t>
            </a:r>
            <a:r>
              <a:rPr lang="en-US" sz="2400" dirty="0" smtClean="0">
                <a:solidFill>
                  <a:srgbClr val="FFFF00"/>
                </a:solidFill>
              </a:rPr>
              <a:t>rock </a:t>
            </a:r>
            <a:r>
              <a:rPr lang="en-US" sz="2400" dirty="0" smtClean="0"/>
              <a:t>and</a:t>
            </a:r>
            <a:r>
              <a:rPr lang="en-US" sz="2400" dirty="0" smtClean="0">
                <a:solidFill>
                  <a:schemeClr val="bg1"/>
                </a:solidFill>
              </a:rPr>
              <a:t> </a:t>
            </a:r>
            <a:r>
              <a:rPr lang="en-US" sz="2400" dirty="0" smtClean="0">
                <a:solidFill>
                  <a:srgbClr val="FFFF00"/>
                </a:solidFill>
              </a:rPr>
              <a:t>metal</a:t>
            </a:r>
          </a:p>
          <a:p>
            <a:r>
              <a:rPr lang="en-US" sz="2400" dirty="0" smtClean="0">
                <a:solidFill>
                  <a:srgbClr val="FFFF00"/>
                </a:solidFill>
              </a:rPr>
              <a:t>Warmer</a:t>
            </a:r>
            <a:r>
              <a:rPr lang="en-US" sz="2400" dirty="0" smtClean="0">
                <a:solidFill>
                  <a:srgbClr val="FF0000"/>
                </a:solidFill>
              </a:rPr>
              <a:t> </a:t>
            </a:r>
            <a:r>
              <a:rPr lang="en-US" sz="2400" dirty="0" smtClean="0"/>
              <a:t>than Outer Planets</a:t>
            </a:r>
          </a:p>
          <a:p>
            <a:r>
              <a:rPr lang="en-US" sz="2400" dirty="0" smtClean="0"/>
              <a:t>Much </a:t>
            </a:r>
            <a:r>
              <a:rPr lang="en-US" sz="2400" dirty="0" smtClean="0">
                <a:solidFill>
                  <a:srgbClr val="FFFF00"/>
                </a:solidFill>
              </a:rPr>
              <a:t>smaller</a:t>
            </a:r>
            <a:r>
              <a:rPr lang="en-US" sz="2400" dirty="0" smtClean="0">
                <a:solidFill>
                  <a:srgbClr val="FF0000"/>
                </a:solidFill>
              </a:rPr>
              <a:t> </a:t>
            </a:r>
            <a:r>
              <a:rPr lang="en-US" sz="2400" dirty="0" smtClean="0"/>
              <a:t>than Outer Planets</a:t>
            </a:r>
          </a:p>
          <a:p>
            <a:r>
              <a:rPr lang="en-US" sz="2400" dirty="0" smtClean="0"/>
              <a:t>Have relatively</a:t>
            </a:r>
          </a:p>
          <a:p>
            <a:pPr lvl="1"/>
            <a:r>
              <a:rPr lang="en-US" sz="2000" dirty="0" smtClean="0">
                <a:solidFill>
                  <a:srgbClr val="FFFF00"/>
                </a:solidFill>
              </a:rPr>
              <a:t>High </a:t>
            </a:r>
            <a:r>
              <a:rPr lang="en-US" sz="2000" dirty="0" smtClean="0"/>
              <a:t>density</a:t>
            </a:r>
          </a:p>
          <a:p>
            <a:pPr lvl="1"/>
            <a:r>
              <a:rPr lang="en-US" sz="2000" dirty="0" smtClean="0">
                <a:solidFill>
                  <a:srgbClr val="FFFF00"/>
                </a:solidFill>
              </a:rPr>
              <a:t>Slow </a:t>
            </a:r>
            <a:r>
              <a:rPr lang="en-US" sz="2000" dirty="0" smtClean="0"/>
              <a:t>rotation</a:t>
            </a:r>
          </a:p>
          <a:p>
            <a:pPr lvl="1"/>
            <a:r>
              <a:rPr lang="en-US" sz="2000" dirty="0" smtClean="0">
                <a:solidFill>
                  <a:srgbClr val="FFFF00"/>
                </a:solidFill>
              </a:rPr>
              <a:t>Thin </a:t>
            </a:r>
            <a:r>
              <a:rPr lang="en-US" sz="2000" dirty="0" smtClean="0"/>
              <a:t>Atmosphere</a:t>
            </a:r>
          </a:p>
          <a:p>
            <a:pPr lvl="1"/>
            <a:r>
              <a:rPr lang="en-US" sz="2000" dirty="0" smtClean="0">
                <a:solidFill>
                  <a:srgbClr val="FFFF00"/>
                </a:solidFill>
              </a:rPr>
              <a:t>No </a:t>
            </a:r>
            <a:r>
              <a:rPr lang="en-US" sz="2000" dirty="0" smtClean="0"/>
              <a:t>rings</a:t>
            </a:r>
          </a:p>
          <a:p>
            <a:pPr lvl="1"/>
            <a:r>
              <a:rPr lang="en-US" sz="2000" dirty="0" smtClean="0">
                <a:solidFill>
                  <a:srgbClr val="FFFF00"/>
                </a:solidFill>
              </a:rPr>
              <a:t>Few </a:t>
            </a:r>
            <a:r>
              <a:rPr lang="en-US" sz="2000" dirty="0" smtClean="0"/>
              <a:t>satellites</a:t>
            </a:r>
          </a:p>
          <a:p>
            <a:pPr lvl="1"/>
            <a:r>
              <a:rPr lang="en-US" sz="2000" dirty="0">
                <a:solidFill>
                  <a:srgbClr val="FFFF00"/>
                </a:solidFill>
              </a:rPr>
              <a:t>Solid </a:t>
            </a:r>
            <a:r>
              <a:rPr lang="en-US" sz="2000" dirty="0"/>
              <a:t>surfaces</a:t>
            </a:r>
          </a:p>
          <a:p>
            <a:pPr lvl="1"/>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34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48">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48">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8">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348">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348">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34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862138" y="260350"/>
            <a:ext cx="4756150" cy="1143000"/>
          </a:xfrm>
        </p:spPr>
        <p:txBody>
          <a:bodyPr/>
          <a:lstStyle/>
          <a:p>
            <a:pPr eaLnBrk="1" hangingPunct="1"/>
            <a:r>
              <a:rPr lang="en-US" dirty="0" smtClean="0"/>
              <a:t>Asteroid Belt</a:t>
            </a:r>
          </a:p>
        </p:txBody>
      </p:sp>
      <p:sp>
        <p:nvSpPr>
          <p:cNvPr id="38915" name="Content Placeholder 2"/>
          <p:cNvSpPr>
            <a:spLocks noGrp="1"/>
          </p:cNvSpPr>
          <p:nvPr>
            <p:ph idx="1"/>
          </p:nvPr>
        </p:nvSpPr>
        <p:spPr>
          <a:xfrm>
            <a:off x="177006" y="1656474"/>
            <a:ext cx="3370263" cy="3376613"/>
          </a:xfrm>
        </p:spPr>
        <p:txBody>
          <a:bodyPr/>
          <a:lstStyle/>
          <a:p>
            <a:pPr eaLnBrk="1" hangingPunct="1"/>
            <a:r>
              <a:rPr lang="en-US" sz="2400" dirty="0" smtClean="0">
                <a:solidFill>
                  <a:srgbClr val="FFFFFF"/>
                </a:solidFill>
              </a:rPr>
              <a:t>Space between Mars and Jupiter</a:t>
            </a:r>
          </a:p>
          <a:p>
            <a:pPr eaLnBrk="1" hangingPunct="1"/>
            <a:r>
              <a:rPr lang="en-US" sz="2400" dirty="0" smtClean="0">
                <a:solidFill>
                  <a:srgbClr val="FFFFFF"/>
                </a:solidFill>
              </a:rPr>
              <a:t>Filled with many irregularly shaped bodies and would-be planet forming materials called </a:t>
            </a:r>
            <a:r>
              <a:rPr lang="en-US" sz="2400" dirty="0" err="1" smtClean="0">
                <a:solidFill>
                  <a:srgbClr val="FFFFFF"/>
                </a:solidFill>
              </a:rPr>
              <a:t>Planetesimals</a:t>
            </a:r>
            <a:endParaRPr lang="en-US" sz="2400" dirty="0" smtClean="0">
              <a:solidFill>
                <a:srgbClr val="FFFFFF"/>
              </a:solidFill>
            </a:endParaRPr>
          </a:p>
        </p:txBody>
      </p:sp>
      <p:pic>
        <p:nvPicPr>
          <p:cNvPr id="38916" name="Picture 4" descr="InnerSolarSystem-en"/>
          <p:cNvPicPr>
            <a:picLocks noChangeAspect="1" noChangeArrowheads="1"/>
          </p:cNvPicPr>
          <p:nvPr/>
        </p:nvPicPr>
        <p:blipFill>
          <a:blip r:embed="rId2"/>
          <a:srcRect/>
          <a:stretch>
            <a:fillRect/>
          </a:stretch>
        </p:blipFill>
        <p:spPr bwMode="auto">
          <a:xfrm>
            <a:off x="3405351" y="1341383"/>
            <a:ext cx="5454869" cy="5454870"/>
          </a:xfrm>
          <a:prstGeom prst="rect">
            <a:avLst/>
          </a:prstGeom>
          <a:noFill/>
          <a:ln w="9525">
            <a:noFill/>
            <a:miter lim="800000"/>
            <a:headEnd/>
            <a:tailEnd/>
          </a:ln>
        </p:spPr>
      </p:pic>
      <p:pic>
        <p:nvPicPr>
          <p:cNvPr id="38917" name="Picture 4"/>
          <p:cNvPicPr>
            <a:picLocks noChangeAspect="1"/>
          </p:cNvPicPr>
          <p:nvPr/>
        </p:nvPicPr>
        <p:blipFill>
          <a:blip r:embed="rId3"/>
          <a:srcRect/>
          <a:stretch>
            <a:fillRect/>
          </a:stretch>
        </p:blipFill>
        <p:spPr bwMode="auto">
          <a:xfrm>
            <a:off x="558800" y="4794250"/>
            <a:ext cx="1863725" cy="1863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jupiter"/>
          <p:cNvPicPr>
            <a:picLocks noChangeAspect="1" noChangeArrowheads="1"/>
          </p:cNvPicPr>
          <p:nvPr/>
        </p:nvPicPr>
        <p:blipFill>
          <a:blip r:embed="rId2"/>
          <a:srcRect/>
          <a:stretch>
            <a:fillRect/>
          </a:stretch>
        </p:blipFill>
        <p:spPr bwMode="auto">
          <a:xfrm>
            <a:off x="5967895" y="38100"/>
            <a:ext cx="3151187" cy="3041650"/>
          </a:xfrm>
          <a:prstGeom prst="rect">
            <a:avLst/>
          </a:prstGeom>
          <a:noFill/>
          <a:ln w="9525">
            <a:noFill/>
            <a:miter lim="800000"/>
            <a:headEnd/>
            <a:tailEnd/>
          </a:ln>
        </p:spPr>
      </p:pic>
      <p:sp>
        <p:nvSpPr>
          <p:cNvPr id="39939" name="Title 1"/>
          <p:cNvSpPr>
            <a:spLocks noGrp="1"/>
          </p:cNvSpPr>
          <p:nvPr>
            <p:ph type="title"/>
          </p:nvPr>
        </p:nvSpPr>
        <p:spPr>
          <a:xfrm>
            <a:off x="457200" y="61913"/>
            <a:ext cx="4094163" cy="857250"/>
          </a:xfrm>
        </p:spPr>
        <p:txBody>
          <a:bodyPr/>
          <a:lstStyle/>
          <a:p>
            <a:pPr eaLnBrk="1" hangingPunct="1"/>
            <a:r>
              <a:rPr lang="en-US" sz="5400" dirty="0" smtClean="0"/>
              <a:t>Jupiter</a:t>
            </a:r>
          </a:p>
        </p:txBody>
      </p:sp>
      <p:sp>
        <p:nvSpPr>
          <p:cNvPr id="33795" name="Content Placeholder 2"/>
          <p:cNvSpPr>
            <a:spLocks noGrp="1"/>
          </p:cNvSpPr>
          <p:nvPr>
            <p:ph idx="1"/>
          </p:nvPr>
        </p:nvSpPr>
        <p:spPr>
          <a:xfrm>
            <a:off x="280988" y="919163"/>
            <a:ext cx="7815262" cy="4083050"/>
          </a:xfrm>
        </p:spPr>
        <p:txBody>
          <a:bodyPr/>
          <a:lstStyle/>
          <a:p>
            <a:pPr eaLnBrk="1" hangingPunct="1"/>
            <a:r>
              <a:rPr lang="en-US" sz="2800" u="sng" dirty="0" smtClean="0">
                <a:solidFill>
                  <a:srgbClr val="FFFF66"/>
                </a:solidFill>
              </a:rPr>
              <a:t>Largest &amp; Most Massive </a:t>
            </a:r>
            <a:r>
              <a:rPr lang="en-US" sz="2800" dirty="0" smtClean="0"/>
              <a:t>Planet</a:t>
            </a:r>
            <a:r>
              <a:rPr lang="en-US" sz="2800" dirty="0" smtClean="0">
                <a:solidFill>
                  <a:srgbClr val="FFFF66"/>
                </a:solidFill>
              </a:rPr>
              <a:t> </a:t>
            </a:r>
          </a:p>
          <a:p>
            <a:pPr lvl="1" eaLnBrk="1" hangingPunct="1"/>
            <a:r>
              <a:rPr lang="en-US" dirty="0" smtClean="0"/>
              <a:t>1/1000</a:t>
            </a:r>
            <a:r>
              <a:rPr lang="en-US" baseline="30000" dirty="0" smtClean="0"/>
              <a:t>th</a:t>
            </a:r>
            <a:r>
              <a:rPr lang="en-US" dirty="0" smtClean="0"/>
              <a:t> mass of the sun</a:t>
            </a:r>
          </a:p>
          <a:p>
            <a:pPr lvl="1" eaLnBrk="1" hangingPunct="1"/>
            <a:r>
              <a:rPr lang="en-US" dirty="0" smtClean="0"/>
              <a:t>2.5 times the mass of all other planets combined</a:t>
            </a:r>
          </a:p>
          <a:p>
            <a:pPr eaLnBrk="1" hangingPunct="1"/>
            <a:r>
              <a:rPr lang="en-US" sz="2800" u="sng" dirty="0" smtClean="0">
                <a:solidFill>
                  <a:srgbClr val="FFFF00"/>
                </a:solidFill>
              </a:rPr>
              <a:t>Core</a:t>
            </a:r>
            <a:r>
              <a:rPr lang="en-US" sz="2800" dirty="0" smtClean="0">
                <a:solidFill>
                  <a:srgbClr val="FFFF00"/>
                </a:solidFill>
              </a:rPr>
              <a:t> </a:t>
            </a:r>
            <a:r>
              <a:rPr lang="en-US" sz="2800" dirty="0" smtClean="0"/>
              <a:t>is hotter than the </a:t>
            </a:r>
            <a:r>
              <a:rPr lang="en-US" sz="2800" u="sng" dirty="0" smtClean="0">
                <a:solidFill>
                  <a:srgbClr val="FFFF00"/>
                </a:solidFill>
              </a:rPr>
              <a:t>sun</a:t>
            </a:r>
            <a:r>
              <a:rPr lang="en-US" sz="2800" dirty="0" smtClean="0">
                <a:solidFill>
                  <a:schemeClr val="bg1"/>
                </a:solidFill>
              </a:rPr>
              <a:t>,</a:t>
            </a:r>
            <a:r>
              <a:rPr lang="en-US" sz="2800" dirty="0" smtClean="0"/>
              <a:t> Radiates more energy than it receives from the sun due to gravitational compression</a:t>
            </a:r>
          </a:p>
        </p:txBody>
      </p:sp>
      <p:sp>
        <p:nvSpPr>
          <p:cNvPr id="33796" name="Text Box 5"/>
          <p:cNvSpPr txBox="1">
            <a:spLocks noChangeArrowheads="1"/>
          </p:cNvSpPr>
          <p:nvPr/>
        </p:nvSpPr>
        <p:spPr bwMode="auto">
          <a:xfrm>
            <a:off x="1004888" y="5002213"/>
            <a:ext cx="7091362" cy="1446550"/>
          </a:xfrm>
          <a:prstGeom prst="rect">
            <a:avLst/>
          </a:prstGeom>
          <a:solidFill>
            <a:srgbClr val="FFFF00"/>
          </a:solidFill>
          <a:ln w="9525">
            <a:noFill/>
            <a:miter lim="800000"/>
            <a:headEnd/>
            <a:tailEnd/>
          </a:ln>
        </p:spPr>
        <p:txBody>
          <a:bodyPr>
            <a:spAutoFit/>
          </a:bodyPr>
          <a:lstStyle/>
          <a:p>
            <a:pPr defTabSz="914400">
              <a:buFontTx/>
              <a:buChar char="•"/>
            </a:pPr>
            <a:r>
              <a:rPr lang="en-US" sz="3200" dirty="0">
                <a:solidFill>
                  <a:srgbClr val="000000"/>
                </a:solidFill>
                <a:latin typeface="Calibri" pitchFamily="34" charset="0"/>
              </a:rPr>
              <a:t>Temperature </a:t>
            </a:r>
          </a:p>
          <a:p>
            <a:pPr lvl="1" defTabSz="914400"/>
            <a:r>
              <a:rPr lang="en-US" sz="2800" dirty="0">
                <a:solidFill>
                  <a:srgbClr val="000000"/>
                </a:solidFill>
                <a:latin typeface="Calibri" pitchFamily="34" charset="0"/>
              </a:rPr>
              <a:t>Atmosphere	 	-</a:t>
            </a:r>
            <a:r>
              <a:rPr lang="en-US" sz="2800" dirty="0" smtClean="0">
                <a:solidFill>
                  <a:srgbClr val="000000"/>
                </a:solidFill>
                <a:latin typeface="Calibri" pitchFamily="34" charset="0"/>
              </a:rPr>
              <a:t>110</a:t>
            </a:r>
            <a:r>
              <a:rPr lang="en-US" sz="3200" baseline="30000" dirty="0" smtClean="0">
                <a:solidFill>
                  <a:srgbClr val="000000"/>
                </a:solidFill>
                <a:latin typeface="Calibri" pitchFamily="34" charset="0"/>
              </a:rPr>
              <a:t>o</a:t>
            </a:r>
            <a:r>
              <a:rPr lang="en-US" sz="2800" dirty="0" smtClean="0">
                <a:solidFill>
                  <a:srgbClr val="000000"/>
                </a:solidFill>
                <a:latin typeface="Calibri" pitchFamily="34" charset="0"/>
              </a:rPr>
              <a:t>C</a:t>
            </a:r>
            <a:endParaRPr lang="en-US" sz="2800" dirty="0">
              <a:solidFill>
                <a:srgbClr val="000000"/>
              </a:solidFill>
              <a:latin typeface="Calibri" pitchFamily="34" charset="0"/>
            </a:endParaRPr>
          </a:p>
          <a:p>
            <a:pPr lvl="1" defTabSz="914400"/>
            <a:r>
              <a:rPr lang="en-US" sz="2800" dirty="0">
                <a:solidFill>
                  <a:srgbClr val="000000"/>
                </a:solidFill>
                <a:latin typeface="Calibri" pitchFamily="34" charset="0"/>
              </a:rPr>
              <a:t>Core	 		</a:t>
            </a:r>
            <a:r>
              <a:rPr lang="en-US" sz="2800" dirty="0" smtClean="0">
                <a:solidFill>
                  <a:srgbClr val="000000"/>
                </a:solidFill>
                <a:latin typeface="Calibri" pitchFamily="34" charset="0"/>
              </a:rPr>
              <a:t>36000</a:t>
            </a:r>
            <a:r>
              <a:rPr lang="en-US" sz="3200" baseline="30000" dirty="0" smtClean="0">
                <a:solidFill>
                  <a:srgbClr val="000000"/>
                </a:solidFill>
                <a:latin typeface="Calibri" pitchFamily="34" charset="0"/>
              </a:rPr>
              <a:t>o</a:t>
            </a:r>
            <a:r>
              <a:rPr lang="en-US" sz="2800" dirty="0" smtClean="0">
                <a:solidFill>
                  <a:srgbClr val="000000"/>
                </a:solidFill>
                <a:latin typeface="Calibri" pitchFamily="34" charset="0"/>
              </a:rPr>
              <a:t>C</a:t>
            </a:r>
            <a:endParaRPr lang="en-US" sz="2800" dirty="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79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jupiter-image"/>
          <p:cNvPicPr>
            <a:picLocks noChangeAspect="1" noChangeArrowheads="1"/>
          </p:cNvPicPr>
          <p:nvPr/>
        </p:nvPicPr>
        <p:blipFill>
          <a:blip r:embed="rId2"/>
          <a:srcRect/>
          <a:stretch>
            <a:fillRect/>
          </a:stretch>
        </p:blipFill>
        <p:spPr bwMode="auto">
          <a:xfrm>
            <a:off x="5751513" y="0"/>
            <a:ext cx="3392487" cy="3444875"/>
          </a:xfrm>
          <a:prstGeom prst="rect">
            <a:avLst/>
          </a:prstGeom>
          <a:noFill/>
          <a:ln w="9525">
            <a:noFill/>
            <a:miter lim="800000"/>
            <a:headEnd/>
            <a:tailEnd/>
          </a:ln>
        </p:spPr>
      </p:pic>
      <p:sp>
        <p:nvSpPr>
          <p:cNvPr id="40963" name="Title 1"/>
          <p:cNvSpPr>
            <a:spLocks noGrp="1"/>
          </p:cNvSpPr>
          <p:nvPr>
            <p:ph type="title" idx="4294967295"/>
          </p:nvPr>
        </p:nvSpPr>
        <p:spPr>
          <a:xfrm>
            <a:off x="457200" y="457200"/>
            <a:ext cx="4540250" cy="839788"/>
          </a:xfrm>
        </p:spPr>
        <p:txBody>
          <a:bodyPr/>
          <a:lstStyle/>
          <a:p>
            <a:pPr eaLnBrk="1" hangingPunct="1"/>
            <a:r>
              <a:rPr lang="en-US" dirty="0" smtClean="0"/>
              <a:t>Motions of Jupiter</a:t>
            </a:r>
          </a:p>
        </p:txBody>
      </p:sp>
      <p:sp>
        <p:nvSpPr>
          <p:cNvPr id="39940" name="Content Placeholder 2"/>
          <p:cNvSpPr>
            <a:spLocks noGrp="1"/>
          </p:cNvSpPr>
          <p:nvPr>
            <p:ph idx="4294967295"/>
          </p:nvPr>
        </p:nvSpPr>
        <p:spPr>
          <a:xfrm>
            <a:off x="457200" y="3049588"/>
            <a:ext cx="8229600" cy="2943225"/>
          </a:xfrm>
        </p:spPr>
        <p:txBody>
          <a:bodyPr/>
          <a:lstStyle/>
          <a:p>
            <a:pPr eaLnBrk="1" hangingPunct="1"/>
            <a:r>
              <a:rPr lang="en-US" sz="2800" dirty="0" smtClean="0"/>
              <a:t>Has the </a:t>
            </a:r>
            <a:r>
              <a:rPr lang="en-US" sz="2800" u="sng" dirty="0" smtClean="0">
                <a:solidFill>
                  <a:srgbClr val="FFFF00"/>
                </a:solidFill>
              </a:rPr>
              <a:t>Most circular </a:t>
            </a:r>
            <a:r>
              <a:rPr lang="en-US" sz="2800" dirty="0" smtClean="0"/>
              <a:t>orbit</a:t>
            </a:r>
          </a:p>
          <a:p>
            <a:pPr eaLnBrk="1" hangingPunct="1"/>
            <a:r>
              <a:rPr lang="en-US" sz="2800" dirty="0" smtClean="0"/>
              <a:t>The</a:t>
            </a:r>
            <a:r>
              <a:rPr lang="en-US" sz="2800" dirty="0" smtClean="0">
                <a:solidFill>
                  <a:schemeClr val="bg1"/>
                </a:solidFill>
              </a:rPr>
              <a:t> </a:t>
            </a:r>
            <a:r>
              <a:rPr lang="en-US" sz="2800" dirty="0" smtClean="0">
                <a:solidFill>
                  <a:srgbClr val="FFFF66"/>
                </a:solidFill>
              </a:rPr>
              <a:t>fastest </a:t>
            </a:r>
            <a:r>
              <a:rPr lang="en-US" sz="2800" dirty="0" smtClean="0">
                <a:solidFill>
                  <a:srgbClr val="FFFF00"/>
                </a:solidFill>
              </a:rPr>
              <a:t>rotation</a:t>
            </a:r>
            <a:r>
              <a:rPr lang="en-US" sz="2800" dirty="0" smtClean="0"/>
              <a:t> of all the planets</a:t>
            </a:r>
          </a:p>
          <a:p>
            <a:pPr eaLnBrk="1" hangingPunct="1"/>
            <a:r>
              <a:rPr lang="en-US" sz="2800" dirty="0" smtClean="0"/>
              <a:t>If Earth is going 100 mph, Jupiter going 22,000 mph</a:t>
            </a:r>
          </a:p>
          <a:p>
            <a:pPr eaLnBrk="1" hangingPunct="1"/>
            <a:r>
              <a:rPr lang="en-US" sz="2800" dirty="0" smtClean="0"/>
              <a:t>Fast spinning, creates a bulge at the equator</a:t>
            </a:r>
          </a:p>
          <a:p>
            <a:pPr eaLnBrk="1" hangingPunct="1"/>
            <a:r>
              <a:rPr lang="en-US" sz="2800" dirty="0" smtClean="0"/>
              <a:t>As a result of non-solid surface, the poles rotate faster than equator</a:t>
            </a:r>
          </a:p>
          <a:p>
            <a:pPr eaLnBrk="1" hangingPunct="1"/>
            <a:r>
              <a:rPr lang="en-US" sz="1400" dirty="0" smtClean="0">
                <a:solidFill>
                  <a:schemeClr val="bg1"/>
                </a:solidFill>
                <a:hlinkClick r:id="rId3"/>
              </a:rPr>
              <a:t>http://upload.wikimedia.org/wikipedia/commons/a/a3/790106-0203_Voyager_58M_to_31M_reduced.gif</a:t>
            </a:r>
            <a:endParaRPr lang="en-US" sz="1400" dirty="0" smtClean="0">
              <a:solidFill>
                <a:schemeClr val="bg1"/>
              </a:solidFill>
            </a:endParaRPr>
          </a:p>
        </p:txBody>
      </p:sp>
      <p:sp>
        <p:nvSpPr>
          <p:cNvPr id="40965" name="Text Box 6"/>
          <p:cNvSpPr txBox="1">
            <a:spLocks noChangeArrowheads="1"/>
          </p:cNvSpPr>
          <p:nvPr/>
        </p:nvSpPr>
        <p:spPr bwMode="auto">
          <a:xfrm>
            <a:off x="457200" y="1600200"/>
            <a:ext cx="4940300" cy="830997"/>
          </a:xfrm>
          <a:prstGeom prst="rect">
            <a:avLst/>
          </a:prstGeom>
          <a:solidFill>
            <a:schemeClr val="accent1">
              <a:lumMod val="75000"/>
            </a:schemeClr>
          </a:solidFill>
          <a:ln w="53975">
            <a:solidFill>
              <a:srgbClr val="FFFF00"/>
            </a:solidFill>
            <a:miter lim="800000"/>
            <a:headEnd/>
            <a:tailEnd/>
          </a:ln>
        </p:spPr>
        <p:txBody>
          <a:bodyPr>
            <a:spAutoFit/>
          </a:bodyPr>
          <a:lstStyle/>
          <a:p>
            <a:pPr>
              <a:buFontTx/>
              <a:buChar char="•"/>
            </a:pPr>
            <a:r>
              <a:rPr lang="en-US" sz="2400" dirty="0">
                <a:solidFill>
                  <a:srgbClr val="FFFF00"/>
                </a:solidFill>
              </a:rPr>
              <a:t>Length of rotation-</a:t>
            </a:r>
            <a:r>
              <a:rPr lang="en-US" sz="2400" u="sng" dirty="0">
                <a:solidFill>
                  <a:srgbClr val="FFFF00"/>
                </a:solidFill>
              </a:rPr>
              <a:t>10</a:t>
            </a:r>
            <a:r>
              <a:rPr lang="en-US" sz="2400" dirty="0">
                <a:solidFill>
                  <a:srgbClr val="FFFF00"/>
                </a:solidFill>
              </a:rPr>
              <a:t> </a:t>
            </a:r>
            <a:r>
              <a:rPr lang="en-US" sz="2400" u="sng" dirty="0">
                <a:solidFill>
                  <a:srgbClr val="FFFF00"/>
                </a:solidFill>
              </a:rPr>
              <a:t>hours</a:t>
            </a:r>
          </a:p>
          <a:p>
            <a:pPr>
              <a:buFontTx/>
              <a:buChar char="•"/>
            </a:pPr>
            <a:r>
              <a:rPr lang="en-US" sz="2400" dirty="0">
                <a:solidFill>
                  <a:srgbClr val="FFFF00"/>
                </a:solidFill>
              </a:rPr>
              <a:t>Length of </a:t>
            </a:r>
            <a:r>
              <a:rPr lang="en-US" sz="2400" dirty="0" smtClean="0">
                <a:solidFill>
                  <a:srgbClr val="FFFF00"/>
                </a:solidFill>
              </a:rPr>
              <a:t>revolution-</a:t>
            </a:r>
            <a:r>
              <a:rPr lang="en-US" sz="2400" u="sng" dirty="0" smtClean="0">
                <a:solidFill>
                  <a:srgbClr val="FFFF00"/>
                </a:solidFill>
              </a:rPr>
              <a:t>11.87</a:t>
            </a:r>
            <a:r>
              <a:rPr lang="en-US" sz="2400" dirty="0" smtClean="0">
                <a:solidFill>
                  <a:srgbClr val="FFFF00"/>
                </a:solidFill>
              </a:rPr>
              <a:t> </a:t>
            </a:r>
            <a:r>
              <a:rPr lang="en-US" sz="2400" u="sng" dirty="0">
                <a:solidFill>
                  <a:srgbClr val="FFFF00"/>
                </a:solidFill>
              </a:rPr>
              <a:t>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94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457200" y="485775"/>
            <a:ext cx="3981450" cy="1143000"/>
          </a:xfrm>
        </p:spPr>
        <p:style>
          <a:lnRef idx="2">
            <a:schemeClr val="dk1">
              <a:shade val="50000"/>
            </a:schemeClr>
          </a:lnRef>
          <a:fillRef idx="1">
            <a:schemeClr val="dk1"/>
          </a:fillRef>
          <a:effectRef idx="0">
            <a:schemeClr val="dk1"/>
          </a:effectRef>
          <a:fontRef idx="minor">
            <a:schemeClr val="lt1"/>
          </a:fontRef>
        </p:style>
        <p:txBody>
          <a:bodyPr/>
          <a:lstStyle/>
          <a:p>
            <a:pPr eaLnBrk="1" hangingPunct="1"/>
            <a:r>
              <a:rPr lang="en-US" dirty="0" smtClean="0">
                <a:solidFill>
                  <a:schemeClr val="tx1"/>
                </a:solidFill>
              </a:rPr>
              <a:t>Mercury</a:t>
            </a:r>
          </a:p>
        </p:txBody>
      </p:sp>
      <p:sp>
        <p:nvSpPr>
          <p:cNvPr id="17411" name="Content Placeholder 2"/>
          <p:cNvSpPr>
            <a:spLocks noGrp="1"/>
          </p:cNvSpPr>
          <p:nvPr>
            <p:ph idx="4294967295"/>
          </p:nvPr>
        </p:nvSpPr>
        <p:spPr>
          <a:xfrm>
            <a:off x="923925" y="4508500"/>
            <a:ext cx="7580313" cy="1900238"/>
          </a:xfrm>
          <a:solidFill>
            <a:srgbClr val="0070C0"/>
          </a:solidFill>
          <a:ln w="57150">
            <a:solidFill>
              <a:srgbClr val="CCCC00"/>
            </a:solidFill>
          </a:ln>
        </p:spPr>
        <p:style>
          <a:lnRef idx="1">
            <a:schemeClr val="accent5"/>
          </a:lnRef>
          <a:fillRef idx="2">
            <a:schemeClr val="accent5"/>
          </a:fillRef>
          <a:effectRef idx="1">
            <a:schemeClr val="accent5"/>
          </a:effectRef>
          <a:fontRef idx="minor">
            <a:schemeClr val="dk1"/>
          </a:fontRef>
        </p:style>
        <p:txBody>
          <a:bodyPr/>
          <a:lstStyle/>
          <a:p>
            <a:pPr eaLnBrk="1" hangingPunct="1"/>
            <a:r>
              <a:rPr lang="en-US" sz="2400" b="1" dirty="0" smtClean="0">
                <a:solidFill>
                  <a:srgbClr val="CCCC00"/>
                </a:solidFill>
              </a:rPr>
              <a:t>Of all the planets, </a:t>
            </a:r>
            <a:r>
              <a:rPr lang="en-US" sz="2400" b="1" u="sng" dirty="0" smtClean="0">
                <a:solidFill>
                  <a:srgbClr val="CCCC00"/>
                </a:solidFill>
              </a:rPr>
              <a:t>Mercury has the greatest Temperature Range between night and day</a:t>
            </a:r>
            <a:r>
              <a:rPr lang="en-US" sz="2400" b="1" dirty="0" smtClean="0">
                <a:solidFill>
                  <a:srgbClr val="CCCC00"/>
                </a:solidFill>
              </a:rPr>
              <a:t>!</a:t>
            </a:r>
          </a:p>
          <a:p>
            <a:pPr lvl="1" eaLnBrk="1" hangingPunct="1"/>
            <a:r>
              <a:rPr lang="en-US" sz="2400" b="1" dirty="0" smtClean="0">
                <a:solidFill>
                  <a:srgbClr val="CCCC00"/>
                </a:solidFill>
              </a:rPr>
              <a:t>Max		430 </a:t>
            </a:r>
            <a:r>
              <a:rPr lang="en-US" sz="2400" b="1" baseline="30000" dirty="0" smtClean="0">
                <a:solidFill>
                  <a:srgbClr val="CCCC00"/>
                </a:solidFill>
              </a:rPr>
              <a:t>0</a:t>
            </a:r>
            <a:r>
              <a:rPr lang="en-US" sz="2400" b="1" dirty="0" smtClean="0">
                <a:solidFill>
                  <a:srgbClr val="CCCC00"/>
                </a:solidFill>
              </a:rPr>
              <a:t>C (degrees Celsius)</a:t>
            </a:r>
          </a:p>
          <a:p>
            <a:pPr lvl="1" eaLnBrk="1" hangingPunct="1"/>
            <a:r>
              <a:rPr lang="en-US" sz="2400" b="1" dirty="0" smtClean="0">
                <a:solidFill>
                  <a:srgbClr val="CCCC00"/>
                </a:solidFill>
              </a:rPr>
              <a:t>Min 		-170 </a:t>
            </a:r>
            <a:r>
              <a:rPr lang="en-US" sz="2400" b="1" baseline="30000" dirty="0" smtClean="0">
                <a:solidFill>
                  <a:srgbClr val="CCCC00"/>
                </a:solidFill>
              </a:rPr>
              <a:t>0</a:t>
            </a:r>
            <a:r>
              <a:rPr lang="en-US" sz="2400" b="1" dirty="0" smtClean="0">
                <a:solidFill>
                  <a:srgbClr val="CCCC00"/>
                </a:solidFill>
              </a:rPr>
              <a:t>C (degrees Celsius)</a:t>
            </a:r>
          </a:p>
        </p:txBody>
      </p:sp>
      <p:pic>
        <p:nvPicPr>
          <p:cNvPr id="17412" name="Picture 4" descr="mercury"/>
          <p:cNvPicPr>
            <a:picLocks noChangeAspect="1" noChangeArrowheads="1"/>
          </p:cNvPicPr>
          <p:nvPr/>
        </p:nvPicPr>
        <p:blipFill>
          <a:blip r:embed="rId2"/>
          <a:srcRect/>
          <a:stretch>
            <a:fillRect/>
          </a:stretch>
        </p:blipFill>
        <p:spPr bwMode="auto">
          <a:xfrm>
            <a:off x="5511800" y="174625"/>
            <a:ext cx="3632200" cy="3632200"/>
          </a:xfrm>
          <a:prstGeom prst="rect">
            <a:avLst/>
          </a:prstGeom>
          <a:noFill/>
          <a:ln w="9525">
            <a:noFill/>
            <a:miter lim="800000"/>
            <a:headEnd/>
            <a:tailEnd/>
          </a:ln>
        </p:spPr>
      </p:pic>
      <p:sp>
        <p:nvSpPr>
          <p:cNvPr id="17413" name="Text Box 5"/>
          <p:cNvSpPr txBox="1">
            <a:spLocks noChangeArrowheads="1"/>
          </p:cNvSpPr>
          <p:nvPr/>
        </p:nvSpPr>
        <p:spPr bwMode="auto">
          <a:xfrm>
            <a:off x="457200" y="1990725"/>
            <a:ext cx="4597400" cy="1800225"/>
          </a:xfrm>
          <a:prstGeom prst="rect">
            <a:avLst/>
          </a:prstGeom>
          <a:noFill/>
          <a:ln w="9525">
            <a:noFill/>
            <a:miter lim="800000"/>
            <a:headEnd/>
            <a:tailEnd/>
          </a:ln>
        </p:spPr>
        <p:txBody>
          <a:bodyPr>
            <a:spAutoFit/>
          </a:bodyPr>
          <a:lstStyle/>
          <a:p>
            <a:pPr defTabSz="914400">
              <a:buFontTx/>
              <a:buChar char="•"/>
            </a:pPr>
            <a:r>
              <a:rPr lang="en-US" sz="2800" b="1" u="sng" dirty="0">
                <a:solidFill>
                  <a:srgbClr val="FFFF66"/>
                </a:solidFill>
                <a:latin typeface="Calibri" pitchFamily="34" charset="0"/>
              </a:rPr>
              <a:t>Closest Planet to the Sun</a:t>
            </a:r>
          </a:p>
          <a:p>
            <a:pPr defTabSz="914400">
              <a:buFontTx/>
              <a:buChar char="•"/>
            </a:pPr>
            <a:r>
              <a:rPr lang="en-US" sz="2800" dirty="0">
                <a:latin typeface="Calibri" pitchFamily="34" charset="0"/>
              </a:rPr>
              <a:t>Can</a:t>
            </a:r>
            <a:r>
              <a:rPr lang="en-US" sz="2800" dirty="0">
                <a:solidFill>
                  <a:schemeClr val="bg1"/>
                </a:solidFill>
                <a:latin typeface="Calibri" pitchFamily="34" charset="0"/>
              </a:rPr>
              <a:t> </a:t>
            </a:r>
            <a:r>
              <a:rPr lang="en-US" sz="2800" b="1" dirty="0">
                <a:solidFill>
                  <a:srgbClr val="FFFF66"/>
                </a:solidFill>
                <a:latin typeface="Calibri" pitchFamily="34" charset="0"/>
              </a:rPr>
              <a:t>only be seen from Earth during Sunrise/Sunset</a:t>
            </a:r>
            <a:r>
              <a:rPr lang="en-US" sz="2800" dirty="0">
                <a:solidFill>
                  <a:schemeClr val="bg1"/>
                </a:solidFill>
                <a:latin typeface="Calibri" pitchFamily="34" charset="0"/>
              </a:rPr>
              <a:t> </a:t>
            </a:r>
            <a:r>
              <a:rPr lang="en-US" sz="2800" dirty="0">
                <a:latin typeface="Calibri" pitchFamily="34" charset="0"/>
              </a:rPr>
              <a:t>due</a:t>
            </a:r>
            <a:r>
              <a:rPr lang="en-US" sz="2800" dirty="0">
                <a:solidFill>
                  <a:schemeClr val="bg1"/>
                </a:solidFill>
                <a:latin typeface="Calibri" pitchFamily="34" charset="0"/>
              </a:rPr>
              <a:t> to </a:t>
            </a:r>
            <a:r>
              <a:rPr lang="en-US" sz="2800" dirty="0">
                <a:latin typeface="Calibri" pitchFamily="34" charset="0"/>
              </a:rPr>
              <a:t>its proximity to the sun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P spid="174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457200" y="0"/>
            <a:ext cx="8229600" cy="1143000"/>
          </a:xfrm>
        </p:spPr>
        <p:txBody>
          <a:bodyPr/>
          <a:lstStyle/>
          <a:p>
            <a:pPr eaLnBrk="1" hangingPunct="1"/>
            <a:r>
              <a:rPr lang="en-US" smtClean="0"/>
              <a:t>Composition of Jupiter</a:t>
            </a:r>
          </a:p>
        </p:txBody>
      </p:sp>
      <p:sp>
        <p:nvSpPr>
          <p:cNvPr id="40963" name="Content Placeholder 2"/>
          <p:cNvSpPr>
            <a:spLocks noGrp="1"/>
          </p:cNvSpPr>
          <p:nvPr>
            <p:ph idx="4294967295"/>
          </p:nvPr>
        </p:nvSpPr>
        <p:spPr>
          <a:xfrm>
            <a:off x="457200" y="1241425"/>
            <a:ext cx="8229600" cy="2470150"/>
          </a:xfrm>
        </p:spPr>
        <p:txBody>
          <a:bodyPr/>
          <a:lstStyle/>
          <a:p>
            <a:pPr eaLnBrk="1" hangingPunct="1"/>
            <a:r>
              <a:rPr lang="en-US" u="sng" dirty="0" smtClean="0">
                <a:solidFill>
                  <a:srgbClr val="FFFF00"/>
                </a:solidFill>
              </a:rPr>
              <a:t>Thick liquid </a:t>
            </a:r>
            <a:r>
              <a:rPr lang="en-US" dirty="0" smtClean="0"/>
              <a:t>atmosphere with relatively </a:t>
            </a:r>
            <a:r>
              <a:rPr lang="en-US" b="1" dirty="0" smtClean="0">
                <a:solidFill>
                  <a:srgbClr val="FFFF00"/>
                </a:solidFill>
              </a:rPr>
              <a:t>tiny</a:t>
            </a:r>
            <a:r>
              <a:rPr lang="en-US" dirty="0" smtClean="0"/>
              <a:t> solid core</a:t>
            </a:r>
          </a:p>
          <a:p>
            <a:pPr eaLnBrk="1" hangingPunct="1"/>
            <a:r>
              <a:rPr lang="en-US" dirty="0" smtClean="0"/>
              <a:t>Composed primarily of </a:t>
            </a:r>
            <a:r>
              <a:rPr lang="en-US" dirty="0" smtClean="0">
                <a:solidFill>
                  <a:srgbClr val="FFFF66"/>
                </a:solidFill>
              </a:rPr>
              <a:t>Hydrogen and Helium</a:t>
            </a:r>
          </a:p>
          <a:p>
            <a:pPr eaLnBrk="1" hangingPunct="1"/>
            <a:r>
              <a:rPr lang="en-US" dirty="0" smtClean="0">
                <a:solidFill>
                  <a:srgbClr val="FFFF00"/>
                </a:solidFill>
              </a:rPr>
              <a:t>Clouds made of Ammonia Ice crystals</a:t>
            </a:r>
            <a:endParaRPr lang="en-US" dirty="0" smtClean="0"/>
          </a:p>
          <a:p>
            <a:pPr eaLnBrk="1" hangingPunct="1"/>
            <a:endParaRPr lang="en-US" dirty="0" smtClean="0"/>
          </a:p>
        </p:txBody>
      </p:sp>
      <p:pic>
        <p:nvPicPr>
          <p:cNvPr id="41988" name="Picture 5" descr="jupiter interior"/>
          <p:cNvPicPr>
            <a:picLocks noChangeAspect="1" noChangeArrowheads="1"/>
          </p:cNvPicPr>
          <p:nvPr/>
        </p:nvPicPr>
        <p:blipFill>
          <a:blip r:embed="rId2"/>
          <a:srcRect l="17926"/>
          <a:stretch>
            <a:fillRect/>
          </a:stretch>
        </p:blipFill>
        <p:spPr bwMode="auto">
          <a:xfrm>
            <a:off x="2565400" y="3711575"/>
            <a:ext cx="4149725" cy="3146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258763" y="0"/>
            <a:ext cx="8229600" cy="1143000"/>
          </a:xfrm>
        </p:spPr>
        <p:txBody>
          <a:bodyPr/>
          <a:lstStyle/>
          <a:p>
            <a:pPr eaLnBrk="1" hangingPunct="1"/>
            <a:r>
              <a:rPr lang="en-US" dirty="0" smtClean="0"/>
              <a:t>Climate of Jupiter</a:t>
            </a:r>
          </a:p>
        </p:txBody>
      </p:sp>
      <p:sp>
        <p:nvSpPr>
          <p:cNvPr id="41987" name="Content Placeholder 2"/>
          <p:cNvSpPr>
            <a:spLocks noGrp="1"/>
          </p:cNvSpPr>
          <p:nvPr>
            <p:ph idx="4294967295"/>
          </p:nvPr>
        </p:nvSpPr>
        <p:spPr>
          <a:xfrm>
            <a:off x="258763" y="1339850"/>
            <a:ext cx="5710237" cy="5186363"/>
          </a:xfrm>
        </p:spPr>
        <p:txBody>
          <a:bodyPr/>
          <a:lstStyle/>
          <a:p>
            <a:pPr eaLnBrk="1" hangingPunct="1"/>
            <a:r>
              <a:rPr lang="en-US" sz="1400" dirty="0" smtClean="0">
                <a:solidFill>
                  <a:schemeClr val="bg1"/>
                </a:solidFill>
                <a:hlinkClick r:id="rId2"/>
              </a:rPr>
              <a:t>http://upload.wikimedia.org/wikipedia/commons/7/76/PIA02863_-_Jupiter_surface_motion_animation.gif</a:t>
            </a:r>
            <a:endParaRPr lang="en-US" sz="1400" dirty="0" smtClean="0">
              <a:solidFill>
                <a:schemeClr val="bg1"/>
              </a:solidFill>
            </a:endParaRPr>
          </a:p>
          <a:p>
            <a:pPr eaLnBrk="1" hangingPunct="1"/>
            <a:r>
              <a:rPr lang="en-US" sz="2800" dirty="0" smtClean="0"/>
              <a:t>Jupiter is a </a:t>
            </a:r>
            <a:r>
              <a:rPr lang="en-US" sz="2800" dirty="0" smtClean="0">
                <a:solidFill>
                  <a:srgbClr val="FFFF66"/>
                </a:solidFill>
              </a:rPr>
              <a:t>windy and stormy</a:t>
            </a:r>
          </a:p>
          <a:p>
            <a:pPr lvl="1" eaLnBrk="1" hangingPunct="1"/>
            <a:r>
              <a:rPr lang="en-US" dirty="0" smtClean="0"/>
              <a:t>Wind speeds more than 400 mph</a:t>
            </a:r>
          </a:p>
          <a:p>
            <a:pPr lvl="1" eaLnBrk="1" hangingPunct="1"/>
            <a:r>
              <a:rPr lang="en-US" dirty="0" smtClean="0"/>
              <a:t>Some lightning</a:t>
            </a:r>
          </a:p>
          <a:p>
            <a:pPr eaLnBrk="1" hangingPunct="1"/>
            <a:r>
              <a:rPr lang="en-US" sz="2800" dirty="0" smtClean="0"/>
              <a:t>Exhibits Aurora light display!</a:t>
            </a:r>
          </a:p>
          <a:p>
            <a:pPr eaLnBrk="1" hangingPunct="1"/>
            <a:r>
              <a:rPr lang="en-US" sz="2800" dirty="0" smtClean="0"/>
              <a:t>Jupiter’s</a:t>
            </a:r>
            <a:r>
              <a:rPr lang="en-US" sz="2800" dirty="0" smtClean="0">
                <a:solidFill>
                  <a:schemeClr val="bg1"/>
                </a:solidFill>
              </a:rPr>
              <a:t> </a:t>
            </a:r>
            <a:r>
              <a:rPr lang="en-US" sz="2800" dirty="0" smtClean="0">
                <a:solidFill>
                  <a:srgbClr val="FFFF66"/>
                </a:solidFill>
              </a:rPr>
              <a:t>Red Spot</a:t>
            </a:r>
          </a:p>
          <a:p>
            <a:pPr lvl="1" eaLnBrk="1" hangingPunct="1"/>
            <a:r>
              <a:rPr lang="en-US" dirty="0" smtClean="0"/>
              <a:t>Oval shaped counter-clockwise storm moving storm </a:t>
            </a:r>
            <a:r>
              <a:rPr lang="en-US" dirty="0" smtClean="0">
                <a:solidFill>
                  <a:srgbClr val="FFFF00"/>
                </a:solidFill>
              </a:rPr>
              <a:t>4</a:t>
            </a:r>
            <a:r>
              <a:rPr lang="en-US" dirty="0" smtClean="0"/>
              <a:t> times larger than Earth</a:t>
            </a:r>
          </a:p>
        </p:txBody>
      </p:sp>
      <p:pic>
        <p:nvPicPr>
          <p:cNvPr id="43012" name="Picture 5" descr="250px-Great_Red_Spot_From_Voyager_1"/>
          <p:cNvPicPr>
            <a:picLocks noChangeAspect="1" noChangeArrowheads="1"/>
          </p:cNvPicPr>
          <p:nvPr/>
        </p:nvPicPr>
        <p:blipFill>
          <a:blip r:embed="rId3"/>
          <a:srcRect/>
          <a:stretch>
            <a:fillRect/>
          </a:stretch>
        </p:blipFill>
        <p:spPr bwMode="auto">
          <a:xfrm>
            <a:off x="6399213" y="4248150"/>
            <a:ext cx="2403475" cy="2278063"/>
          </a:xfrm>
          <a:prstGeom prst="rect">
            <a:avLst/>
          </a:prstGeom>
          <a:noFill/>
          <a:ln w="9525">
            <a:noFill/>
            <a:miter lim="800000"/>
            <a:headEnd/>
            <a:tailEnd/>
          </a:ln>
        </p:spPr>
      </p:pic>
      <p:pic>
        <p:nvPicPr>
          <p:cNvPr id="43013" name="Picture 7" descr="jupiter aurora"/>
          <p:cNvPicPr>
            <a:picLocks noChangeAspect="1" noChangeArrowheads="1"/>
          </p:cNvPicPr>
          <p:nvPr/>
        </p:nvPicPr>
        <p:blipFill>
          <a:blip r:embed="rId4"/>
          <a:srcRect/>
          <a:stretch>
            <a:fillRect/>
          </a:stretch>
        </p:blipFill>
        <p:spPr bwMode="auto">
          <a:xfrm>
            <a:off x="6399213" y="1339850"/>
            <a:ext cx="2384425" cy="2422525"/>
          </a:xfrm>
          <a:prstGeom prst="rect">
            <a:avLst/>
          </a:prstGeom>
          <a:noFill/>
          <a:ln w="9525">
            <a:solidFill>
              <a:srgbClr val="FFFF66"/>
            </a:solidFill>
            <a:miter lim="800000"/>
            <a:headEnd/>
            <a:tailEnd/>
          </a:ln>
        </p:spPr>
      </p:pic>
      <p:sp>
        <p:nvSpPr>
          <p:cNvPr id="43014" name="Line 12"/>
          <p:cNvSpPr>
            <a:spLocks noChangeShapeType="1"/>
          </p:cNvSpPr>
          <p:nvPr/>
        </p:nvSpPr>
        <p:spPr bwMode="auto">
          <a:xfrm flipV="1">
            <a:off x="4805363" y="1828800"/>
            <a:ext cx="2530475" cy="2419350"/>
          </a:xfrm>
          <a:prstGeom prst="line">
            <a:avLst/>
          </a:prstGeom>
          <a:noFill/>
          <a:ln w="9525">
            <a:solidFill>
              <a:srgbClr val="FFFF66"/>
            </a:solidFill>
            <a:round/>
            <a:headEnd/>
            <a:tailEnd type="triangle" w="med" len="med"/>
          </a:ln>
        </p:spPr>
        <p:txBody>
          <a:bodyPr/>
          <a:lstStyle/>
          <a:p>
            <a:endParaRPr lang="en-US"/>
          </a:p>
        </p:txBody>
      </p:sp>
      <p:sp>
        <p:nvSpPr>
          <p:cNvPr id="43015" name="Line 13"/>
          <p:cNvSpPr>
            <a:spLocks noChangeShapeType="1"/>
          </p:cNvSpPr>
          <p:nvPr/>
        </p:nvSpPr>
        <p:spPr bwMode="auto">
          <a:xfrm>
            <a:off x="3338513" y="4678363"/>
            <a:ext cx="3721100" cy="192087"/>
          </a:xfrm>
          <a:prstGeom prst="line">
            <a:avLst/>
          </a:prstGeom>
          <a:noFill/>
          <a:ln w="9525">
            <a:solidFill>
              <a:srgbClr val="FFFF66"/>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8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jupiter_4"/>
          <p:cNvPicPr>
            <a:picLocks noChangeAspect="1" noChangeArrowheads="1"/>
          </p:cNvPicPr>
          <p:nvPr/>
        </p:nvPicPr>
        <p:blipFill>
          <a:blip r:embed="rId2"/>
          <a:srcRect/>
          <a:stretch>
            <a:fillRect/>
          </a:stretch>
        </p:blipFill>
        <p:spPr bwMode="auto">
          <a:xfrm>
            <a:off x="4343400" y="0"/>
            <a:ext cx="4686300" cy="3124200"/>
          </a:xfrm>
          <a:prstGeom prst="rect">
            <a:avLst/>
          </a:prstGeom>
          <a:noFill/>
          <a:ln w="9525">
            <a:noFill/>
            <a:miter lim="800000"/>
            <a:headEnd/>
            <a:tailEnd/>
          </a:ln>
        </p:spPr>
      </p:pic>
      <p:sp>
        <p:nvSpPr>
          <p:cNvPr id="44035" name="Title 1"/>
          <p:cNvSpPr>
            <a:spLocks noGrp="1"/>
          </p:cNvSpPr>
          <p:nvPr>
            <p:ph type="title" idx="4294967295"/>
          </p:nvPr>
        </p:nvSpPr>
        <p:spPr>
          <a:xfrm>
            <a:off x="0" y="874713"/>
            <a:ext cx="4241800" cy="1143000"/>
          </a:xfrm>
        </p:spPr>
        <p:txBody>
          <a:bodyPr/>
          <a:lstStyle/>
          <a:p>
            <a:pPr eaLnBrk="1" hangingPunct="1"/>
            <a:r>
              <a:rPr lang="en-US" dirty="0" smtClean="0"/>
              <a:t>Moons of Jupiter</a:t>
            </a:r>
          </a:p>
        </p:txBody>
      </p:sp>
      <p:sp>
        <p:nvSpPr>
          <p:cNvPr id="43012" name="Content Placeholder 2"/>
          <p:cNvSpPr>
            <a:spLocks noGrp="1"/>
          </p:cNvSpPr>
          <p:nvPr>
            <p:ph idx="4294967295"/>
          </p:nvPr>
        </p:nvSpPr>
        <p:spPr>
          <a:xfrm>
            <a:off x="342900" y="3070225"/>
            <a:ext cx="8686800" cy="3787775"/>
          </a:xfrm>
        </p:spPr>
        <p:txBody>
          <a:bodyPr/>
          <a:lstStyle/>
          <a:p>
            <a:pPr eaLnBrk="1" hangingPunct="1"/>
            <a:r>
              <a:rPr lang="en-US" sz="2800" u="sng" dirty="0" smtClean="0">
                <a:solidFill>
                  <a:srgbClr val="FFFF00"/>
                </a:solidFill>
              </a:rPr>
              <a:t>63</a:t>
            </a:r>
            <a:r>
              <a:rPr lang="en-US" sz="2800" dirty="0" smtClean="0">
                <a:solidFill>
                  <a:srgbClr val="FFFF00"/>
                </a:solidFill>
              </a:rPr>
              <a:t> </a:t>
            </a:r>
            <a:r>
              <a:rPr lang="en-US" sz="2800" dirty="0" smtClean="0"/>
              <a:t>known satellites total- many 7-13 million miles away</a:t>
            </a:r>
          </a:p>
          <a:p>
            <a:pPr eaLnBrk="1" hangingPunct="1"/>
            <a:r>
              <a:rPr lang="en-US" sz="2800" dirty="0" smtClean="0"/>
              <a:t>Galileo discovered </a:t>
            </a:r>
            <a:r>
              <a:rPr lang="en-US" sz="2800" u="sng" dirty="0" smtClean="0">
                <a:solidFill>
                  <a:srgbClr val="FFFF00"/>
                </a:solidFill>
              </a:rPr>
              <a:t>4 </a:t>
            </a:r>
            <a:r>
              <a:rPr lang="en-US" sz="2800" dirty="0" smtClean="0"/>
              <a:t>largest  in 1610</a:t>
            </a:r>
          </a:p>
          <a:p>
            <a:pPr eaLnBrk="1" hangingPunct="1"/>
            <a:r>
              <a:rPr lang="en-US" sz="2800" dirty="0" smtClean="0"/>
              <a:t>Very different properties</a:t>
            </a:r>
          </a:p>
          <a:p>
            <a:pPr lvl="1" eaLnBrk="1" hangingPunct="1"/>
            <a:r>
              <a:rPr lang="en-US" dirty="0" smtClean="0">
                <a:solidFill>
                  <a:srgbClr val="FFFF00"/>
                </a:solidFill>
              </a:rPr>
              <a:t>Io</a:t>
            </a:r>
            <a:r>
              <a:rPr lang="en-US" dirty="0" smtClean="0"/>
              <a:t>				covered in volcanoes</a:t>
            </a:r>
          </a:p>
          <a:p>
            <a:pPr lvl="1" eaLnBrk="1" hangingPunct="1"/>
            <a:r>
              <a:rPr lang="en-US" dirty="0" smtClean="0">
                <a:solidFill>
                  <a:srgbClr val="FFFF00"/>
                </a:solidFill>
              </a:rPr>
              <a:t>Europa	</a:t>
            </a:r>
            <a:r>
              <a:rPr lang="en-US" dirty="0" smtClean="0"/>
              <a:t>		icy crust with liquid water underneath</a:t>
            </a:r>
          </a:p>
          <a:p>
            <a:pPr lvl="1" eaLnBrk="1" hangingPunct="1"/>
            <a:r>
              <a:rPr lang="en-US" dirty="0" smtClean="0">
                <a:solidFill>
                  <a:srgbClr val="FFFF00"/>
                </a:solidFill>
              </a:rPr>
              <a:t>Ganymede</a:t>
            </a:r>
            <a:r>
              <a:rPr lang="en-US" dirty="0" smtClean="0"/>
              <a:t>	largest moon</a:t>
            </a:r>
          </a:p>
          <a:p>
            <a:pPr lvl="1" eaLnBrk="1" hangingPunct="1"/>
            <a:r>
              <a:rPr lang="en-US" dirty="0" err="1" smtClean="0">
                <a:solidFill>
                  <a:srgbClr val="FFFF00"/>
                </a:solidFill>
              </a:rPr>
              <a:t>Callisto</a:t>
            </a:r>
            <a:r>
              <a:rPr lang="en-US" dirty="0" smtClean="0">
                <a:solidFill>
                  <a:srgbClr val="FFFF00"/>
                </a:solidFill>
              </a:rPr>
              <a:t>	</a:t>
            </a:r>
            <a:r>
              <a:rPr lang="en-US" dirty="0" smtClean="0"/>
              <a:t>		completely covered in craters</a:t>
            </a:r>
          </a:p>
          <a:p>
            <a:pPr lvl="1" eaLnBrk="1" hangingPunct="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0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descr="rings of jup"/>
          <p:cNvPicPr>
            <a:picLocks noChangeAspect="1" noChangeArrowheads="1"/>
          </p:cNvPicPr>
          <p:nvPr/>
        </p:nvPicPr>
        <p:blipFill>
          <a:blip r:embed="rId2"/>
          <a:srcRect l="10312" r="10312" b="14999"/>
          <a:stretch>
            <a:fillRect/>
          </a:stretch>
        </p:blipFill>
        <p:spPr bwMode="auto">
          <a:xfrm>
            <a:off x="3573463" y="1600200"/>
            <a:ext cx="5570537" cy="2982913"/>
          </a:xfrm>
          <a:prstGeom prst="rect">
            <a:avLst/>
          </a:prstGeom>
          <a:noFill/>
          <a:ln w="9525">
            <a:noFill/>
            <a:miter lim="800000"/>
            <a:headEnd/>
            <a:tailEnd/>
          </a:ln>
        </p:spPr>
      </p:pic>
      <p:sp>
        <p:nvSpPr>
          <p:cNvPr id="45059" name="Title 1"/>
          <p:cNvSpPr>
            <a:spLocks noGrp="1"/>
          </p:cNvSpPr>
          <p:nvPr>
            <p:ph type="title" idx="4294967295"/>
          </p:nvPr>
        </p:nvSpPr>
        <p:spPr>
          <a:xfrm>
            <a:off x="457200" y="457200"/>
            <a:ext cx="8229600" cy="1143000"/>
          </a:xfrm>
        </p:spPr>
        <p:txBody>
          <a:bodyPr/>
          <a:lstStyle/>
          <a:p>
            <a:pPr eaLnBrk="1" hangingPunct="1"/>
            <a:r>
              <a:rPr lang="en-US" dirty="0" smtClean="0"/>
              <a:t>Rings of Jupiter</a:t>
            </a:r>
          </a:p>
        </p:txBody>
      </p:sp>
      <p:sp>
        <p:nvSpPr>
          <p:cNvPr id="44036" name="Content Placeholder 2"/>
          <p:cNvSpPr>
            <a:spLocks noGrp="1"/>
          </p:cNvSpPr>
          <p:nvPr>
            <p:ph idx="4294967295"/>
          </p:nvPr>
        </p:nvSpPr>
        <p:spPr>
          <a:xfrm>
            <a:off x="1084263" y="5130800"/>
            <a:ext cx="7602537" cy="993775"/>
          </a:xfrm>
        </p:spPr>
        <p:txBody>
          <a:bodyPr/>
          <a:lstStyle/>
          <a:p>
            <a:pPr eaLnBrk="1" hangingPunct="1"/>
            <a:r>
              <a:rPr lang="en-US" u="sng" dirty="0" smtClean="0">
                <a:solidFill>
                  <a:srgbClr val="FFFF66"/>
                </a:solidFill>
              </a:rPr>
              <a:t>Rings</a:t>
            </a:r>
            <a:r>
              <a:rPr lang="en-US" dirty="0" smtClean="0">
                <a:solidFill>
                  <a:srgbClr val="FFFF66"/>
                </a:solidFill>
              </a:rPr>
              <a:t> </a:t>
            </a:r>
            <a:r>
              <a:rPr lang="en-US" dirty="0" smtClean="0"/>
              <a:t>are made of </a:t>
            </a:r>
            <a:r>
              <a:rPr lang="en-US" u="sng" dirty="0" smtClean="0">
                <a:solidFill>
                  <a:srgbClr val="FFFF66"/>
                </a:solidFill>
              </a:rPr>
              <a:t>dust</a:t>
            </a:r>
            <a:r>
              <a:rPr lang="en-US" dirty="0" smtClean="0">
                <a:solidFill>
                  <a:schemeClr val="bg1"/>
                </a:solidFill>
              </a:rPr>
              <a:t> </a:t>
            </a:r>
            <a:r>
              <a:rPr lang="en-US" dirty="0" smtClean="0"/>
              <a:t>that was likely ejected from the many satellites</a:t>
            </a:r>
          </a:p>
        </p:txBody>
      </p:sp>
      <p:pic>
        <p:nvPicPr>
          <p:cNvPr id="45061" name="Picture 6" descr="PIA01627_Ringe"/>
          <p:cNvPicPr>
            <a:picLocks noChangeAspect="1" noChangeArrowheads="1"/>
          </p:cNvPicPr>
          <p:nvPr/>
        </p:nvPicPr>
        <p:blipFill>
          <a:blip r:embed="rId3"/>
          <a:srcRect b="7001"/>
          <a:stretch>
            <a:fillRect/>
          </a:stretch>
        </p:blipFill>
        <p:spPr bwMode="auto">
          <a:xfrm>
            <a:off x="457200" y="2079625"/>
            <a:ext cx="3422650" cy="2389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74638"/>
            <a:ext cx="4646613" cy="1143000"/>
          </a:xfrm>
        </p:spPr>
        <p:txBody>
          <a:bodyPr/>
          <a:lstStyle/>
          <a:p>
            <a:pPr eaLnBrk="1" hangingPunct="1"/>
            <a:r>
              <a:rPr lang="en-US" dirty="0" smtClean="0"/>
              <a:t>Saturn</a:t>
            </a:r>
          </a:p>
        </p:txBody>
      </p:sp>
      <p:sp>
        <p:nvSpPr>
          <p:cNvPr id="45059" name="Content Placeholder 2"/>
          <p:cNvSpPr>
            <a:spLocks noGrp="1"/>
          </p:cNvSpPr>
          <p:nvPr>
            <p:ph idx="1"/>
          </p:nvPr>
        </p:nvSpPr>
        <p:spPr>
          <a:xfrm>
            <a:off x="457200" y="1600200"/>
            <a:ext cx="4646613" cy="4525963"/>
          </a:xfrm>
        </p:spPr>
        <p:txBody>
          <a:bodyPr/>
          <a:lstStyle/>
          <a:p>
            <a:pPr eaLnBrk="1" hangingPunct="1"/>
            <a:r>
              <a:rPr lang="en-US" u="sng" dirty="0" smtClean="0">
                <a:solidFill>
                  <a:srgbClr val="FFFF00"/>
                </a:solidFill>
              </a:rPr>
              <a:t>Second</a:t>
            </a:r>
            <a:r>
              <a:rPr lang="en-US" dirty="0" smtClean="0">
                <a:solidFill>
                  <a:srgbClr val="FFFF00"/>
                </a:solidFill>
              </a:rPr>
              <a:t> </a:t>
            </a:r>
            <a:r>
              <a:rPr lang="en-US" u="sng" dirty="0" smtClean="0">
                <a:solidFill>
                  <a:srgbClr val="FFFF00"/>
                </a:solidFill>
              </a:rPr>
              <a:t>largest</a:t>
            </a:r>
            <a:r>
              <a:rPr lang="en-US" dirty="0" smtClean="0">
                <a:solidFill>
                  <a:srgbClr val="FFFF00"/>
                </a:solidFill>
              </a:rPr>
              <a:t> </a:t>
            </a:r>
            <a:r>
              <a:rPr lang="en-US" dirty="0" smtClean="0"/>
              <a:t>planet</a:t>
            </a:r>
            <a:r>
              <a:rPr lang="en-US" dirty="0" smtClean="0">
                <a:solidFill>
                  <a:srgbClr val="FFFF00"/>
                </a:solidFill>
              </a:rPr>
              <a:t>, </a:t>
            </a:r>
            <a:r>
              <a:rPr lang="en-US" dirty="0" smtClean="0"/>
              <a:t>slightly smaller than Jupiter</a:t>
            </a:r>
          </a:p>
          <a:p>
            <a:pPr eaLnBrk="1" hangingPunct="1"/>
            <a:r>
              <a:rPr lang="en-US" dirty="0" smtClean="0"/>
              <a:t>Twice as far from the Sun as Jupiter</a:t>
            </a:r>
          </a:p>
          <a:p>
            <a:pPr eaLnBrk="1" hangingPunct="1"/>
            <a:r>
              <a:rPr lang="en-US" dirty="0" smtClean="0"/>
              <a:t>Less</a:t>
            </a:r>
            <a:r>
              <a:rPr lang="en-US" dirty="0" smtClean="0">
                <a:solidFill>
                  <a:srgbClr val="FFFF00"/>
                </a:solidFill>
              </a:rPr>
              <a:t> </a:t>
            </a:r>
            <a:r>
              <a:rPr lang="en-US" u="sng" dirty="0" smtClean="0">
                <a:solidFill>
                  <a:srgbClr val="FFFF00"/>
                </a:solidFill>
              </a:rPr>
              <a:t>dense</a:t>
            </a:r>
            <a:r>
              <a:rPr lang="en-US" dirty="0" smtClean="0">
                <a:solidFill>
                  <a:srgbClr val="FFFF00"/>
                </a:solidFill>
              </a:rPr>
              <a:t> </a:t>
            </a:r>
            <a:r>
              <a:rPr lang="en-US" dirty="0" smtClean="0"/>
              <a:t>than</a:t>
            </a:r>
            <a:r>
              <a:rPr lang="en-US" dirty="0" smtClean="0">
                <a:solidFill>
                  <a:srgbClr val="FFFF00"/>
                </a:solidFill>
              </a:rPr>
              <a:t> </a:t>
            </a:r>
            <a:r>
              <a:rPr lang="en-US" u="sng" dirty="0" smtClean="0">
                <a:solidFill>
                  <a:srgbClr val="FFFF00"/>
                </a:solidFill>
              </a:rPr>
              <a:t>water</a:t>
            </a:r>
            <a:r>
              <a:rPr lang="en-US" dirty="0" smtClean="0">
                <a:solidFill>
                  <a:srgbClr val="FFFF00"/>
                </a:solidFill>
              </a:rPr>
              <a:t>, </a:t>
            </a:r>
            <a:r>
              <a:rPr lang="en-US" dirty="0" smtClean="0"/>
              <a:t>it would</a:t>
            </a:r>
            <a:r>
              <a:rPr lang="en-US" dirty="0" smtClean="0">
                <a:solidFill>
                  <a:srgbClr val="FFFF00"/>
                </a:solidFill>
              </a:rPr>
              <a:t> </a:t>
            </a:r>
            <a:r>
              <a:rPr lang="en-US" u="sng" dirty="0" smtClean="0">
                <a:solidFill>
                  <a:srgbClr val="FFFF00"/>
                </a:solidFill>
              </a:rPr>
              <a:t>float</a:t>
            </a:r>
            <a:r>
              <a:rPr lang="en-US" dirty="0" smtClean="0">
                <a:solidFill>
                  <a:srgbClr val="FFFF00"/>
                </a:solidFill>
              </a:rPr>
              <a:t>! </a:t>
            </a:r>
          </a:p>
        </p:txBody>
      </p:sp>
      <p:pic>
        <p:nvPicPr>
          <p:cNvPr id="46084" name="Picture 4" descr="saturn5"/>
          <p:cNvPicPr>
            <a:picLocks noChangeAspect="1" noChangeArrowheads="1"/>
          </p:cNvPicPr>
          <p:nvPr/>
        </p:nvPicPr>
        <p:blipFill>
          <a:blip r:embed="rId2"/>
          <a:srcRect/>
          <a:stretch>
            <a:fillRect/>
          </a:stretch>
        </p:blipFill>
        <p:spPr bwMode="auto">
          <a:xfrm>
            <a:off x="4662488" y="446088"/>
            <a:ext cx="4481512" cy="3360737"/>
          </a:xfrm>
          <a:prstGeom prst="rect">
            <a:avLst/>
          </a:prstGeom>
          <a:noFill/>
          <a:ln w="9525">
            <a:noFill/>
            <a:miter lim="800000"/>
            <a:headEnd/>
            <a:tailEnd/>
          </a:ln>
        </p:spPr>
      </p:pic>
      <p:pic>
        <p:nvPicPr>
          <p:cNvPr id="45061" name="Picture 4"/>
          <p:cNvPicPr>
            <a:picLocks noChangeAspect="1"/>
          </p:cNvPicPr>
          <p:nvPr/>
        </p:nvPicPr>
        <p:blipFill>
          <a:blip r:embed="rId3"/>
          <a:srcRect/>
          <a:stretch>
            <a:fillRect/>
          </a:stretch>
        </p:blipFill>
        <p:spPr bwMode="auto">
          <a:xfrm>
            <a:off x="5700713" y="4168775"/>
            <a:ext cx="2870200" cy="2222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Saturns_rings_tilts_orbit"/>
          <p:cNvPicPr>
            <a:picLocks noChangeAspect="1" noChangeArrowheads="1"/>
          </p:cNvPicPr>
          <p:nvPr/>
        </p:nvPicPr>
        <p:blipFill>
          <a:blip r:embed="rId2"/>
          <a:srcRect/>
          <a:stretch>
            <a:fillRect/>
          </a:stretch>
        </p:blipFill>
        <p:spPr bwMode="auto">
          <a:xfrm>
            <a:off x="4840288" y="1417638"/>
            <a:ext cx="3908425" cy="2782887"/>
          </a:xfrm>
          <a:prstGeom prst="rect">
            <a:avLst/>
          </a:prstGeom>
          <a:noFill/>
          <a:ln w="9525">
            <a:noFill/>
            <a:miter lim="800000"/>
            <a:headEnd/>
            <a:tailEnd/>
          </a:ln>
        </p:spPr>
      </p:pic>
      <p:sp>
        <p:nvSpPr>
          <p:cNvPr id="47107" name="Title 1"/>
          <p:cNvSpPr>
            <a:spLocks noGrp="1"/>
          </p:cNvSpPr>
          <p:nvPr>
            <p:ph type="title" idx="4294967295"/>
          </p:nvPr>
        </p:nvSpPr>
        <p:spPr/>
        <p:txBody>
          <a:bodyPr/>
          <a:lstStyle/>
          <a:p>
            <a:pPr eaLnBrk="1" hangingPunct="1"/>
            <a:r>
              <a:rPr lang="en-US" smtClean="0"/>
              <a:t>Motions of Saturn</a:t>
            </a:r>
          </a:p>
        </p:txBody>
      </p:sp>
      <p:sp>
        <p:nvSpPr>
          <p:cNvPr id="47108" name="Content Placeholder 2"/>
          <p:cNvSpPr>
            <a:spLocks noGrp="1"/>
          </p:cNvSpPr>
          <p:nvPr>
            <p:ph idx="4294967295"/>
          </p:nvPr>
        </p:nvSpPr>
        <p:spPr>
          <a:xfrm>
            <a:off x="457200" y="1417638"/>
            <a:ext cx="4383088" cy="5119687"/>
          </a:xfrm>
        </p:spPr>
        <p:txBody>
          <a:bodyPr/>
          <a:lstStyle/>
          <a:p>
            <a:pPr eaLnBrk="1" hangingPunct="1"/>
            <a:r>
              <a:rPr lang="en-US" sz="2800" dirty="0" smtClean="0"/>
              <a:t>Has a similar axis tilt to earth- 27 degrees </a:t>
            </a:r>
          </a:p>
          <a:p>
            <a:pPr eaLnBrk="1" hangingPunct="1"/>
            <a:r>
              <a:rPr lang="en-US" sz="2800" dirty="0" smtClean="0"/>
              <a:t>As Saturn moves, and tilts, our view of its rings changes</a:t>
            </a:r>
          </a:p>
          <a:p>
            <a:pPr eaLnBrk="1" hangingPunct="1"/>
            <a:endParaRPr lang="en-US" sz="2800" dirty="0" smtClean="0"/>
          </a:p>
        </p:txBody>
      </p:sp>
      <p:sp>
        <p:nvSpPr>
          <p:cNvPr id="47109" name="Text Box 5"/>
          <p:cNvSpPr txBox="1">
            <a:spLocks noChangeArrowheads="1"/>
          </p:cNvSpPr>
          <p:nvPr/>
        </p:nvSpPr>
        <p:spPr bwMode="auto">
          <a:xfrm>
            <a:off x="2441575" y="5080000"/>
            <a:ext cx="4797425" cy="830263"/>
          </a:xfrm>
          <a:prstGeom prst="rect">
            <a:avLst/>
          </a:prstGeom>
          <a:solidFill>
            <a:srgbClr val="0070C0"/>
          </a:solidFill>
          <a:ln w="53975">
            <a:solidFill>
              <a:srgbClr val="FFFF00"/>
            </a:solidFill>
            <a:miter lim="800000"/>
            <a:headEnd/>
            <a:tailEnd/>
          </a:ln>
        </p:spPr>
        <p:txBody>
          <a:bodyPr>
            <a:spAutoFit/>
          </a:bodyPr>
          <a:lstStyle/>
          <a:p>
            <a:pPr>
              <a:buFontTx/>
              <a:buChar char="•"/>
            </a:pPr>
            <a:r>
              <a:rPr lang="en-US" sz="2400" dirty="0">
                <a:solidFill>
                  <a:srgbClr val="FFFF00"/>
                </a:solidFill>
              </a:rPr>
              <a:t>Length of rotation- 10.75 hours</a:t>
            </a:r>
          </a:p>
          <a:p>
            <a:pPr>
              <a:buFontTx/>
              <a:buChar char="•"/>
            </a:pPr>
            <a:r>
              <a:rPr lang="en-US" sz="2400" dirty="0">
                <a:solidFill>
                  <a:srgbClr val="FFFF00"/>
                </a:solidFill>
              </a:rPr>
              <a:t>Length of revolution- 29.5  years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4445000" y="569913"/>
            <a:ext cx="4540250" cy="1143000"/>
          </a:xfrm>
        </p:spPr>
        <p:txBody>
          <a:bodyPr/>
          <a:lstStyle/>
          <a:p>
            <a:pPr eaLnBrk="1" hangingPunct="1"/>
            <a:r>
              <a:rPr lang="en-US" sz="4000" smtClean="0">
                <a:solidFill>
                  <a:schemeClr val="bg1"/>
                </a:solidFill>
              </a:rPr>
              <a:t>Composition of Saturn</a:t>
            </a:r>
          </a:p>
        </p:txBody>
      </p:sp>
      <p:sp>
        <p:nvSpPr>
          <p:cNvPr id="47107" name="Content Placeholder 2"/>
          <p:cNvSpPr>
            <a:spLocks noGrp="1"/>
          </p:cNvSpPr>
          <p:nvPr>
            <p:ph idx="4294967295"/>
          </p:nvPr>
        </p:nvSpPr>
        <p:spPr>
          <a:xfrm>
            <a:off x="457200" y="3625850"/>
            <a:ext cx="5062538" cy="2727653"/>
          </a:xfrm>
        </p:spPr>
        <p:txBody>
          <a:bodyPr/>
          <a:lstStyle/>
          <a:p>
            <a:pPr eaLnBrk="1" hangingPunct="1"/>
            <a:r>
              <a:rPr lang="en-US" sz="2800" dirty="0" smtClean="0"/>
              <a:t>Composed Mainly of  </a:t>
            </a:r>
            <a:r>
              <a:rPr lang="en-US" sz="2800" u="sng" dirty="0" smtClean="0">
                <a:solidFill>
                  <a:srgbClr val="FFFF00"/>
                </a:solidFill>
              </a:rPr>
              <a:t>Hydrogen , Helium, Methane, </a:t>
            </a:r>
            <a:r>
              <a:rPr lang="en-US" sz="2800" u="sng" dirty="0" smtClean="0"/>
              <a:t>and</a:t>
            </a:r>
            <a:r>
              <a:rPr lang="en-US" sz="2800" u="sng" dirty="0" smtClean="0">
                <a:solidFill>
                  <a:srgbClr val="FFFF00"/>
                </a:solidFill>
              </a:rPr>
              <a:t> Ammonia</a:t>
            </a:r>
          </a:p>
          <a:p>
            <a:pPr eaLnBrk="1" hangingPunct="1"/>
            <a:r>
              <a:rPr lang="en-US" sz="2800" u="sng" dirty="0" smtClean="0">
                <a:solidFill>
                  <a:srgbClr val="FFFF00"/>
                </a:solidFill>
              </a:rPr>
              <a:t>Thick</a:t>
            </a:r>
            <a:r>
              <a:rPr lang="en-US" sz="2800" dirty="0" smtClean="0">
                <a:solidFill>
                  <a:srgbClr val="FFFF00"/>
                </a:solidFill>
              </a:rPr>
              <a:t> </a:t>
            </a:r>
            <a:r>
              <a:rPr lang="en-US" sz="2800" dirty="0" smtClean="0"/>
              <a:t>gas/</a:t>
            </a:r>
            <a:r>
              <a:rPr lang="en-US" sz="2800" u="sng" dirty="0" smtClean="0">
                <a:solidFill>
                  <a:srgbClr val="FFFF00"/>
                </a:solidFill>
              </a:rPr>
              <a:t>liquid </a:t>
            </a:r>
            <a:r>
              <a:rPr lang="en-US" sz="2800" dirty="0" smtClean="0"/>
              <a:t>atmosphere</a:t>
            </a:r>
            <a:r>
              <a:rPr lang="en-US" sz="2800" dirty="0" smtClean="0">
                <a:solidFill>
                  <a:srgbClr val="FFFF00"/>
                </a:solidFill>
              </a:rPr>
              <a:t> </a:t>
            </a:r>
            <a:r>
              <a:rPr lang="en-US" sz="2800" dirty="0" smtClean="0"/>
              <a:t>with</a:t>
            </a:r>
            <a:r>
              <a:rPr lang="en-US" sz="2800" dirty="0" smtClean="0">
                <a:solidFill>
                  <a:srgbClr val="FFFF00"/>
                </a:solidFill>
              </a:rPr>
              <a:t> </a:t>
            </a:r>
            <a:r>
              <a:rPr lang="en-US" sz="2800" u="sng" dirty="0" smtClean="0">
                <a:solidFill>
                  <a:srgbClr val="FFFF00"/>
                </a:solidFill>
              </a:rPr>
              <a:t>tiny rock </a:t>
            </a:r>
            <a:r>
              <a:rPr lang="en-US" sz="2800" dirty="0" smtClean="0"/>
              <a:t>core</a:t>
            </a:r>
          </a:p>
          <a:p>
            <a:pPr eaLnBrk="1" hangingPunct="1"/>
            <a:r>
              <a:rPr lang="en-US" sz="2800" dirty="0" smtClean="0"/>
              <a:t>Clouds of </a:t>
            </a:r>
            <a:r>
              <a:rPr lang="en-US" sz="2800" u="sng" dirty="0" smtClean="0">
                <a:solidFill>
                  <a:srgbClr val="FFFF00"/>
                </a:solidFill>
              </a:rPr>
              <a:t>Ammonia ice </a:t>
            </a:r>
            <a:r>
              <a:rPr lang="en-US" sz="2800" dirty="0" smtClean="0"/>
              <a:t>crystals</a:t>
            </a:r>
          </a:p>
          <a:p>
            <a:pPr eaLnBrk="1" hangingPunct="1"/>
            <a:endParaRPr lang="en-US" sz="2800" dirty="0" smtClean="0"/>
          </a:p>
        </p:txBody>
      </p:sp>
      <p:pic>
        <p:nvPicPr>
          <p:cNvPr id="48132" name="Picture 5" descr="jupiter_saturn"/>
          <p:cNvPicPr>
            <a:picLocks noChangeAspect="1" noChangeArrowheads="1"/>
          </p:cNvPicPr>
          <p:nvPr/>
        </p:nvPicPr>
        <p:blipFill>
          <a:blip r:embed="rId2"/>
          <a:srcRect/>
          <a:stretch>
            <a:fillRect/>
          </a:stretch>
        </p:blipFill>
        <p:spPr bwMode="auto">
          <a:xfrm>
            <a:off x="5519738" y="2047875"/>
            <a:ext cx="3167062" cy="4525963"/>
          </a:xfrm>
          <a:prstGeom prst="rect">
            <a:avLst/>
          </a:prstGeom>
          <a:noFill/>
          <a:ln w="9525">
            <a:noFill/>
            <a:miter lim="800000"/>
            <a:headEnd/>
            <a:tailEnd/>
          </a:ln>
        </p:spPr>
      </p:pic>
      <p:pic>
        <p:nvPicPr>
          <p:cNvPr id="48133" name="Picture 6" descr="satint"/>
          <p:cNvPicPr>
            <a:picLocks noChangeAspect="1" noChangeArrowheads="1"/>
          </p:cNvPicPr>
          <p:nvPr/>
        </p:nvPicPr>
        <p:blipFill>
          <a:blip r:embed="rId3"/>
          <a:srcRect/>
          <a:stretch>
            <a:fillRect/>
          </a:stretch>
        </p:blipFill>
        <p:spPr bwMode="auto">
          <a:xfrm>
            <a:off x="755650" y="298450"/>
            <a:ext cx="3689350" cy="2879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242888" y="357188"/>
            <a:ext cx="3209925" cy="2097087"/>
          </a:xfrm>
        </p:spPr>
        <p:txBody>
          <a:bodyPr/>
          <a:lstStyle/>
          <a:p>
            <a:pPr eaLnBrk="1" hangingPunct="1"/>
            <a:r>
              <a:rPr lang="en-US" sz="4000" dirty="0" smtClean="0">
                <a:solidFill>
                  <a:schemeClr val="bg1"/>
                </a:solidFill>
              </a:rPr>
              <a:t>Climate </a:t>
            </a:r>
            <a:br>
              <a:rPr lang="en-US" sz="4000" dirty="0" smtClean="0">
                <a:solidFill>
                  <a:schemeClr val="bg1"/>
                </a:solidFill>
              </a:rPr>
            </a:br>
            <a:r>
              <a:rPr lang="en-US" sz="4000" dirty="0" smtClean="0">
                <a:solidFill>
                  <a:schemeClr val="bg1"/>
                </a:solidFill>
              </a:rPr>
              <a:t>of </a:t>
            </a:r>
            <a:r>
              <a:rPr lang="en-US" sz="4000" dirty="0" smtClean="0"/>
              <a:t>Saturn</a:t>
            </a:r>
          </a:p>
        </p:txBody>
      </p:sp>
      <p:sp>
        <p:nvSpPr>
          <p:cNvPr id="48131" name="Content Placeholder 2"/>
          <p:cNvSpPr>
            <a:spLocks noGrp="1"/>
          </p:cNvSpPr>
          <p:nvPr>
            <p:ph idx="4294967295"/>
          </p:nvPr>
        </p:nvSpPr>
        <p:spPr>
          <a:xfrm>
            <a:off x="457200" y="2682875"/>
            <a:ext cx="8229600" cy="3622675"/>
          </a:xfrm>
        </p:spPr>
        <p:txBody>
          <a:bodyPr/>
          <a:lstStyle/>
          <a:p>
            <a:pPr eaLnBrk="1" hangingPunct="1"/>
            <a:r>
              <a:rPr lang="en-US" sz="2800" dirty="0" smtClean="0"/>
              <a:t>Colder than Jupiter</a:t>
            </a:r>
          </a:p>
          <a:p>
            <a:pPr eaLnBrk="1" hangingPunct="1"/>
            <a:r>
              <a:rPr lang="en-US" sz="2800" dirty="0" smtClean="0"/>
              <a:t>Less dramatic clouds and storms than Jupiter</a:t>
            </a:r>
          </a:p>
          <a:p>
            <a:pPr eaLnBrk="1" hangingPunct="1"/>
            <a:r>
              <a:rPr lang="en-US" sz="2800" dirty="0" smtClean="0"/>
              <a:t>Extremely high wind speeds,  up to 1,000 mph </a:t>
            </a:r>
          </a:p>
          <a:p>
            <a:pPr eaLnBrk="1" hangingPunct="1"/>
            <a:r>
              <a:rPr lang="en-US" sz="2800" dirty="0" smtClean="0"/>
              <a:t>The planet gives off about 2.5 times more heat energy than it receives from the Sun. </a:t>
            </a:r>
          </a:p>
          <a:p>
            <a:pPr lvl="1" eaLnBrk="1" hangingPunct="1"/>
            <a:r>
              <a:rPr lang="en-US" sz="2400" dirty="0" smtClean="0"/>
              <a:t>Many astronomers believe that much of Saturn's internal heat comes from energy generated by the slow sinking of helium through the liquid hydrogen in the planet's interior.</a:t>
            </a:r>
          </a:p>
        </p:txBody>
      </p:sp>
      <p:sp>
        <p:nvSpPr>
          <p:cNvPr id="49156" name="Text Box 5"/>
          <p:cNvSpPr txBox="1">
            <a:spLocks noChangeArrowheads="1"/>
          </p:cNvSpPr>
          <p:nvPr/>
        </p:nvSpPr>
        <p:spPr bwMode="auto">
          <a:xfrm>
            <a:off x="3868738" y="930275"/>
            <a:ext cx="4818062" cy="1016000"/>
          </a:xfrm>
          <a:prstGeom prst="rect">
            <a:avLst/>
          </a:prstGeom>
          <a:solidFill>
            <a:srgbClr val="FFFF00"/>
          </a:solidFill>
          <a:ln w="57150">
            <a:solidFill>
              <a:srgbClr val="99CCFF"/>
            </a:solidFill>
            <a:miter lim="800000"/>
            <a:headEnd/>
            <a:tailEnd/>
          </a:ln>
        </p:spPr>
        <p:txBody>
          <a:bodyPr>
            <a:spAutoFit/>
          </a:bodyPr>
          <a:lstStyle/>
          <a:p>
            <a:pPr defTabSz="914400">
              <a:buFontTx/>
              <a:buChar char="•"/>
            </a:pPr>
            <a:r>
              <a:rPr lang="en-US" sz="2000">
                <a:solidFill>
                  <a:srgbClr val="000000"/>
                </a:solidFill>
                <a:latin typeface="Calibri" pitchFamily="34" charset="0"/>
              </a:rPr>
              <a:t>Temperature</a:t>
            </a:r>
          </a:p>
          <a:p>
            <a:pPr lvl="1" defTabSz="914400">
              <a:buFontTx/>
              <a:buChar char="•"/>
            </a:pPr>
            <a:r>
              <a:rPr lang="en-US" sz="2000">
                <a:solidFill>
                  <a:srgbClr val="000000"/>
                </a:solidFill>
                <a:latin typeface="Calibri" pitchFamily="34" charset="0"/>
              </a:rPr>
              <a:t>Atmosphere 	-175 degrees C</a:t>
            </a:r>
          </a:p>
          <a:p>
            <a:pPr lvl="1" defTabSz="914400">
              <a:buFontTx/>
              <a:buChar char="•"/>
            </a:pPr>
            <a:r>
              <a:rPr lang="en-US" sz="2000">
                <a:solidFill>
                  <a:srgbClr val="000000"/>
                </a:solidFill>
                <a:latin typeface="Calibri" pitchFamily="34" charset="0"/>
              </a:rPr>
              <a:t>Core		11,700 degrees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idx="4294967295"/>
          </p:nvPr>
        </p:nvSpPr>
        <p:spPr>
          <a:xfrm>
            <a:off x="769938" y="466725"/>
            <a:ext cx="4973637" cy="1143000"/>
          </a:xfrm>
        </p:spPr>
        <p:txBody>
          <a:bodyPr/>
          <a:lstStyle/>
          <a:p>
            <a:pPr eaLnBrk="1" hangingPunct="1"/>
            <a:r>
              <a:rPr lang="en-US" smtClean="0"/>
              <a:t>Rings of Saturn</a:t>
            </a:r>
          </a:p>
        </p:txBody>
      </p:sp>
      <p:sp>
        <p:nvSpPr>
          <p:cNvPr id="49155" name="Content Placeholder 2"/>
          <p:cNvSpPr>
            <a:spLocks noGrp="1"/>
          </p:cNvSpPr>
          <p:nvPr>
            <p:ph idx="4294967295"/>
          </p:nvPr>
        </p:nvSpPr>
        <p:spPr>
          <a:xfrm>
            <a:off x="457200" y="2133600"/>
            <a:ext cx="8686800" cy="4525963"/>
          </a:xfrm>
        </p:spPr>
        <p:txBody>
          <a:bodyPr/>
          <a:lstStyle/>
          <a:p>
            <a:pPr eaLnBrk="1" hangingPunct="1"/>
            <a:r>
              <a:rPr lang="en-US" sz="2400" dirty="0" smtClean="0"/>
              <a:t>Galileo first noticed them in 1610, but could not explain them at the time</a:t>
            </a:r>
          </a:p>
          <a:p>
            <a:pPr eaLnBrk="1" hangingPunct="1"/>
            <a:r>
              <a:rPr lang="en-US" sz="2400" dirty="0" smtClean="0"/>
              <a:t>Rings composed of chunks </a:t>
            </a:r>
            <a:r>
              <a:rPr lang="en-US" sz="2400" u="sng" dirty="0" smtClean="0">
                <a:solidFill>
                  <a:srgbClr val="FFFF00"/>
                </a:solidFill>
              </a:rPr>
              <a:t>of rock, dust, and ice</a:t>
            </a:r>
          </a:p>
          <a:p>
            <a:pPr eaLnBrk="1" hangingPunct="1"/>
            <a:r>
              <a:rPr lang="en-US" sz="2400" dirty="0" smtClean="0">
                <a:solidFill>
                  <a:srgbClr val="FFFFFF"/>
                </a:solidFill>
              </a:rPr>
              <a:t>In 2009, Astronomers have discovered a </a:t>
            </a:r>
            <a:r>
              <a:rPr lang="en-US" sz="2400" u="sng" dirty="0" smtClean="0"/>
              <a:t>dust halo around Saturn </a:t>
            </a:r>
            <a:r>
              <a:rPr lang="en-US" sz="2400" dirty="0" smtClean="0">
                <a:solidFill>
                  <a:srgbClr val="FFFFFF"/>
                </a:solidFill>
              </a:rPr>
              <a:t>that extends  for millions of miles around it</a:t>
            </a:r>
          </a:p>
        </p:txBody>
      </p:sp>
      <p:pic>
        <p:nvPicPr>
          <p:cNvPr id="50180" name="Picture 5" descr="saturn_rings"/>
          <p:cNvPicPr>
            <a:picLocks noChangeAspect="1" noChangeArrowheads="1"/>
          </p:cNvPicPr>
          <p:nvPr/>
        </p:nvPicPr>
        <p:blipFill>
          <a:blip r:embed="rId2"/>
          <a:srcRect/>
          <a:stretch>
            <a:fillRect/>
          </a:stretch>
        </p:blipFill>
        <p:spPr bwMode="auto">
          <a:xfrm>
            <a:off x="6051550" y="146050"/>
            <a:ext cx="2343150" cy="1809750"/>
          </a:xfrm>
          <a:prstGeom prst="rect">
            <a:avLst/>
          </a:prstGeom>
          <a:noFill/>
          <a:ln w="9525">
            <a:noFill/>
            <a:miter lim="800000"/>
            <a:headEnd/>
            <a:tailEnd/>
          </a:ln>
        </p:spPr>
      </p:pic>
      <p:pic>
        <p:nvPicPr>
          <p:cNvPr id="50181" name="Picture 6" descr="CassiniSaturnBCRings"/>
          <p:cNvPicPr>
            <a:picLocks noChangeAspect="1" noChangeArrowheads="1"/>
          </p:cNvPicPr>
          <p:nvPr/>
        </p:nvPicPr>
        <p:blipFill>
          <a:blip r:embed="rId3"/>
          <a:srcRect/>
          <a:stretch>
            <a:fillRect/>
          </a:stretch>
        </p:blipFill>
        <p:spPr bwMode="auto">
          <a:xfrm>
            <a:off x="457200" y="4397375"/>
            <a:ext cx="2798763" cy="1938338"/>
          </a:xfrm>
          <a:prstGeom prst="rect">
            <a:avLst/>
          </a:prstGeom>
          <a:noFill/>
          <a:ln w="9525">
            <a:noFill/>
            <a:miter lim="800000"/>
            <a:headEnd/>
            <a:tailEnd/>
          </a:ln>
        </p:spPr>
      </p:pic>
      <p:pic>
        <p:nvPicPr>
          <p:cNvPr id="50182" name="Picture 5"/>
          <p:cNvPicPr>
            <a:picLocks noChangeAspect="1"/>
          </p:cNvPicPr>
          <p:nvPr/>
        </p:nvPicPr>
        <p:blipFill>
          <a:blip r:embed="rId4"/>
          <a:srcRect/>
          <a:stretch>
            <a:fillRect/>
          </a:stretch>
        </p:blipFill>
        <p:spPr bwMode="auto">
          <a:xfrm>
            <a:off x="6343650" y="4397375"/>
            <a:ext cx="2647950" cy="2119313"/>
          </a:xfrm>
          <a:prstGeom prst="rect">
            <a:avLst/>
          </a:prstGeom>
          <a:noFill/>
          <a:ln w="9525">
            <a:noFill/>
            <a:miter lim="800000"/>
            <a:headEnd/>
            <a:tailEnd/>
          </a:ln>
        </p:spPr>
      </p:pic>
      <p:sp>
        <p:nvSpPr>
          <p:cNvPr id="50183" name="TextBox 6"/>
          <p:cNvSpPr txBox="1">
            <a:spLocks noChangeArrowheads="1"/>
          </p:cNvSpPr>
          <p:nvPr/>
        </p:nvSpPr>
        <p:spPr bwMode="auto">
          <a:xfrm>
            <a:off x="3903663" y="5705475"/>
            <a:ext cx="1801812" cy="369888"/>
          </a:xfrm>
          <a:prstGeom prst="rect">
            <a:avLst/>
          </a:prstGeom>
          <a:noFill/>
          <a:ln w="9525">
            <a:noFill/>
            <a:miter lim="800000"/>
            <a:headEnd/>
            <a:tailEnd/>
          </a:ln>
        </p:spPr>
        <p:txBody>
          <a:bodyPr wrap="none">
            <a:spAutoFit/>
          </a:bodyPr>
          <a:lstStyle/>
          <a:p>
            <a:r>
              <a:rPr lang="en-US">
                <a:solidFill>
                  <a:schemeClr val="bg1"/>
                </a:solidFill>
              </a:rPr>
              <a:t>Infrared Images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0" y="942975"/>
            <a:ext cx="2598738" cy="3160713"/>
          </a:xfrm>
        </p:spPr>
        <p:txBody>
          <a:bodyPr/>
          <a:lstStyle/>
          <a:p>
            <a:pPr eaLnBrk="1" hangingPunct="1"/>
            <a:r>
              <a:rPr lang="en-US" dirty="0" smtClean="0"/>
              <a:t>Moons </a:t>
            </a:r>
            <a:br>
              <a:rPr lang="en-US" dirty="0" smtClean="0"/>
            </a:br>
            <a:r>
              <a:rPr lang="en-US" dirty="0" smtClean="0"/>
              <a:t>of </a:t>
            </a:r>
            <a:br>
              <a:rPr lang="en-US" dirty="0" smtClean="0"/>
            </a:br>
            <a:r>
              <a:rPr lang="en-US" dirty="0" smtClean="0"/>
              <a:t>Saturn</a:t>
            </a:r>
          </a:p>
        </p:txBody>
      </p:sp>
      <p:sp>
        <p:nvSpPr>
          <p:cNvPr id="50179" name="Content Placeholder 2"/>
          <p:cNvSpPr>
            <a:spLocks noGrp="1"/>
          </p:cNvSpPr>
          <p:nvPr>
            <p:ph idx="4294967295"/>
          </p:nvPr>
        </p:nvSpPr>
        <p:spPr>
          <a:xfrm>
            <a:off x="800100" y="4878388"/>
            <a:ext cx="8343900" cy="1979612"/>
          </a:xfrm>
        </p:spPr>
        <p:txBody>
          <a:bodyPr/>
          <a:lstStyle/>
          <a:p>
            <a:pPr eaLnBrk="1" hangingPunct="1"/>
            <a:r>
              <a:rPr lang="en-US" sz="2800" u="sng" dirty="0" smtClean="0">
                <a:solidFill>
                  <a:srgbClr val="FFFF00"/>
                </a:solidFill>
              </a:rPr>
              <a:t>52 </a:t>
            </a:r>
            <a:r>
              <a:rPr lang="en-US" sz="2800" dirty="0" smtClean="0"/>
              <a:t>recognized </a:t>
            </a:r>
            <a:r>
              <a:rPr lang="en-US" sz="2800" u="sng" dirty="0" smtClean="0">
                <a:solidFill>
                  <a:srgbClr val="FFFF00"/>
                </a:solidFill>
              </a:rPr>
              <a:t>moons</a:t>
            </a:r>
            <a:r>
              <a:rPr lang="en-US" sz="2800" dirty="0" smtClean="0"/>
              <a:t>, more reported</a:t>
            </a:r>
          </a:p>
          <a:p>
            <a:pPr eaLnBrk="1" hangingPunct="1"/>
            <a:r>
              <a:rPr lang="en-US" sz="2800" dirty="0" smtClean="0"/>
              <a:t>Difficult to discern from the many ice chunks that revolve as part of Saturn’s ring system</a:t>
            </a:r>
          </a:p>
        </p:txBody>
      </p:sp>
      <p:pic>
        <p:nvPicPr>
          <p:cNvPr id="51204" name="Picture 5" descr="best pic"/>
          <p:cNvPicPr>
            <a:picLocks noChangeAspect="1" noChangeArrowheads="1"/>
          </p:cNvPicPr>
          <p:nvPr/>
        </p:nvPicPr>
        <p:blipFill>
          <a:blip r:embed="rId2"/>
          <a:srcRect/>
          <a:stretch>
            <a:fillRect/>
          </a:stretch>
        </p:blipFill>
        <p:spPr bwMode="auto">
          <a:xfrm>
            <a:off x="2386013" y="400050"/>
            <a:ext cx="6300787" cy="4478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457200" y="0"/>
            <a:ext cx="8229600" cy="1143000"/>
          </a:xfrm>
        </p:spPr>
        <p:txBody>
          <a:bodyPr/>
          <a:lstStyle/>
          <a:p>
            <a:pPr eaLnBrk="1" hangingPunct="1"/>
            <a:r>
              <a:rPr lang="en-US" dirty="0" smtClean="0"/>
              <a:t>Motions of Mercury</a:t>
            </a:r>
          </a:p>
        </p:txBody>
      </p:sp>
      <p:sp>
        <p:nvSpPr>
          <p:cNvPr id="18435" name="Content Placeholder 2"/>
          <p:cNvSpPr>
            <a:spLocks noGrp="1"/>
          </p:cNvSpPr>
          <p:nvPr>
            <p:ph idx="4294967295"/>
          </p:nvPr>
        </p:nvSpPr>
        <p:spPr>
          <a:xfrm>
            <a:off x="146050" y="1608138"/>
            <a:ext cx="4084638" cy="4224337"/>
          </a:xfrm>
        </p:spPr>
        <p:txBody>
          <a:bodyPr/>
          <a:lstStyle/>
          <a:p>
            <a:pPr eaLnBrk="1" hangingPunct="1"/>
            <a:r>
              <a:rPr lang="en-US" sz="2400" dirty="0" smtClean="0">
                <a:solidFill>
                  <a:srgbClr val="FFFF00"/>
                </a:solidFill>
              </a:rPr>
              <a:t>It takes Mercury 2 revolutions to completes 3 rotations on its axis </a:t>
            </a:r>
            <a:r>
              <a:rPr lang="en-US" sz="2400" dirty="0" smtClean="0">
                <a:solidFill>
                  <a:schemeClr val="bg1"/>
                </a:solidFill>
              </a:rPr>
              <a:t>( On </a:t>
            </a:r>
            <a:r>
              <a:rPr lang="en-US" sz="2400" dirty="0" smtClean="0"/>
              <a:t>other words, it takes 2 years to make 3 days)</a:t>
            </a:r>
          </a:p>
          <a:p>
            <a:pPr eaLnBrk="1" hangingPunct="1"/>
            <a:r>
              <a:rPr lang="en-US" sz="2400" dirty="0" smtClean="0"/>
              <a:t>The orbit of Mercury is an elongated ellipse, but it does not go back to exactly where it was before, it returns slightly ahead where it began</a:t>
            </a:r>
          </a:p>
          <a:p>
            <a:pPr eaLnBrk="1" hangingPunct="1"/>
            <a:endParaRPr lang="en-US" sz="2400" dirty="0" smtClean="0">
              <a:solidFill>
                <a:schemeClr val="bg1"/>
              </a:solidFill>
            </a:endParaRPr>
          </a:p>
          <a:p>
            <a:pPr eaLnBrk="1" hangingPunct="1"/>
            <a:endParaRPr lang="en-US" sz="2400" dirty="0" smtClean="0">
              <a:solidFill>
                <a:schemeClr val="bg1"/>
              </a:solidFill>
            </a:endParaRPr>
          </a:p>
        </p:txBody>
      </p:sp>
      <p:pic>
        <p:nvPicPr>
          <p:cNvPr id="18436" name="Picture 5" descr="Mercury_Orbit"/>
          <p:cNvPicPr>
            <a:picLocks noChangeAspect="1" noChangeArrowheads="1"/>
          </p:cNvPicPr>
          <p:nvPr/>
        </p:nvPicPr>
        <p:blipFill>
          <a:blip r:embed="rId2"/>
          <a:srcRect/>
          <a:stretch>
            <a:fillRect/>
          </a:stretch>
        </p:blipFill>
        <p:spPr bwMode="auto">
          <a:xfrm>
            <a:off x="4491038" y="2925763"/>
            <a:ext cx="4195762" cy="2292350"/>
          </a:xfrm>
          <a:prstGeom prst="rect">
            <a:avLst/>
          </a:prstGeom>
          <a:noFill/>
          <a:ln w="9525">
            <a:noFill/>
            <a:miter lim="800000"/>
            <a:headEnd/>
            <a:tailEnd/>
          </a:ln>
        </p:spPr>
      </p:pic>
      <p:sp>
        <p:nvSpPr>
          <p:cNvPr id="18438" name="Text Box 6"/>
          <p:cNvSpPr txBox="1">
            <a:spLocks noChangeArrowheads="1"/>
          </p:cNvSpPr>
          <p:nvPr/>
        </p:nvSpPr>
        <p:spPr bwMode="auto">
          <a:xfrm>
            <a:off x="4089862" y="1608138"/>
            <a:ext cx="4811251" cy="646331"/>
          </a:xfrm>
          <a:prstGeom prst="rect">
            <a:avLst/>
          </a:prstGeom>
          <a:solidFill>
            <a:srgbClr val="99CCFF"/>
          </a:solidFill>
          <a:ln w="53975">
            <a:solidFill>
              <a:srgbClr val="FFFF00"/>
            </a:solidFill>
            <a:miter lim="800000"/>
            <a:headEnd/>
            <a:tailEnd/>
          </a:ln>
        </p:spPr>
        <p:txBody>
          <a:bodyPr wrap="square">
            <a:spAutoFit/>
          </a:bodyPr>
          <a:lstStyle/>
          <a:p>
            <a:pPr defTabSz="914400">
              <a:buFontTx/>
              <a:buChar char="•"/>
            </a:pPr>
            <a:r>
              <a:rPr lang="en-US" b="1" dirty="0">
                <a:solidFill>
                  <a:srgbClr val="FF00FF"/>
                </a:solidFill>
              </a:rPr>
              <a:t>Length of rotation on axis- 59 days</a:t>
            </a:r>
          </a:p>
          <a:p>
            <a:pPr defTabSz="914400">
              <a:buFontTx/>
              <a:buChar char="•"/>
            </a:pPr>
            <a:r>
              <a:rPr lang="en-US" b="1" dirty="0">
                <a:solidFill>
                  <a:srgbClr val="FF00FF"/>
                </a:solidFill>
              </a:rPr>
              <a:t>Length of revolution around sun- 88 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84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a09034"/>
          <p:cNvPicPr>
            <a:picLocks noChangeAspect="1" noChangeArrowheads="1"/>
          </p:cNvPicPr>
          <p:nvPr/>
        </p:nvPicPr>
        <p:blipFill>
          <a:blip r:embed="rId2"/>
          <a:srcRect/>
          <a:stretch>
            <a:fillRect/>
          </a:stretch>
        </p:blipFill>
        <p:spPr bwMode="auto">
          <a:xfrm>
            <a:off x="3594538" y="228601"/>
            <a:ext cx="5549462" cy="4154346"/>
          </a:xfrm>
          <a:prstGeom prst="rect">
            <a:avLst/>
          </a:prstGeom>
          <a:noFill/>
          <a:ln w="9525">
            <a:noFill/>
            <a:miter lim="800000"/>
            <a:headEnd/>
            <a:tailEnd/>
          </a:ln>
        </p:spPr>
      </p:pic>
      <p:sp>
        <p:nvSpPr>
          <p:cNvPr id="52227" name="Title 1"/>
          <p:cNvSpPr>
            <a:spLocks noGrp="1"/>
          </p:cNvSpPr>
          <p:nvPr>
            <p:ph type="title" idx="4294967295"/>
          </p:nvPr>
        </p:nvSpPr>
        <p:spPr>
          <a:xfrm>
            <a:off x="1114425" y="898525"/>
            <a:ext cx="2268538" cy="1143000"/>
          </a:xfrm>
        </p:spPr>
        <p:txBody>
          <a:bodyPr/>
          <a:lstStyle/>
          <a:p>
            <a:pPr eaLnBrk="1" hangingPunct="1"/>
            <a:r>
              <a:rPr lang="en-US" sz="6000" u="sng" dirty="0" smtClean="0">
                <a:solidFill>
                  <a:srgbClr val="FFFF00"/>
                </a:solidFill>
              </a:rPr>
              <a:t>Titan</a:t>
            </a:r>
          </a:p>
        </p:txBody>
      </p:sp>
      <p:sp>
        <p:nvSpPr>
          <p:cNvPr id="52228" name="Content Placeholder 2"/>
          <p:cNvSpPr>
            <a:spLocks noGrp="1"/>
          </p:cNvSpPr>
          <p:nvPr>
            <p:ph idx="4294967295"/>
          </p:nvPr>
        </p:nvSpPr>
        <p:spPr>
          <a:xfrm>
            <a:off x="118297" y="2762577"/>
            <a:ext cx="8154987" cy="3838575"/>
          </a:xfrm>
        </p:spPr>
        <p:txBody>
          <a:bodyPr/>
          <a:lstStyle/>
          <a:p>
            <a:pPr eaLnBrk="1" hangingPunct="1"/>
            <a:r>
              <a:rPr lang="en-US" sz="2400" dirty="0" smtClean="0"/>
              <a:t>Saturn’s largest </a:t>
            </a:r>
            <a:r>
              <a:rPr lang="en-US" sz="2400" u="sng" dirty="0" smtClean="0">
                <a:solidFill>
                  <a:srgbClr val="FFFF00"/>
                </a:solidFill>
              </a:rPr>
              <a:t>moon</a:t>
            </a:r>
          </a:p>
          <a:p>
            <a:pPr eaLnBrk="1" hangingPunct="1"/>
            <a:r>
              <a:rPr lang="en-US" sz="2400" dirty="0" smtClean="0"/>
              <a:t>Larger than Earth’s Moon</a:t>
            </a:r>
          </a:p>
          <a:p>
            <a:pPr eaLnBrk="1" hangingPunct="1"/>
            <a:r>
              <a:rPr lang="en-US" sz="2400" dirty="0" smtClean="0"/>
              <a:t>Titan is the only moon in </a:t>
            </a:r>
          </a:p>
          <a:p>
            <a:pPr marL="0" indent="0" eaLnBrk="1" hangingPunct="1">
              <a:buNone/>
            </a:pPr>
            <a:r>
              <a:rPr lang="en-US" sz="2400" dirty="0" smtClean="0"/>
              <a:t>     the Solar System to have an </a:t>
            </a:r>
            <a:r>
              <a:rPr lang="en-US" sz="2400" u="sng" dirty="0" smtClean="0">
                <a:solidFill>
                  <a:srgbClr val="FFFF00"/>
                </a:solidFill>
              </a:rPr>
              <a:t>atmosphere</a:t>
            </a:r>
          </a:p>
          <a:p>
            <a:pPr eaLnBrk="1" hangingPunct="1"/>
            <a:r>
              <a:rPr lang="en-US" sz="2400" dirty="0" smtClean="0"/>
              <a:t>Titan is the only place besides Earth of have copious amounts of liquid, has methane/ethane lakes</a:t>
            </a:r>
          </a:p>
          <a:p>
            <a:pPr eaLnBrk="1" hangingPunct="1"/>
            <a:r>
              <a:rPr lang="en-US" sz="2400" dirty="0" smtClean="0"/>
              <a:t>Exhibits fog indicating liquid cycling (like earth’s water cycle)</a:t>
            </a:r>
          </a:p>
          <a:p>
            <a:pPr eaLnBrk="1" hangingPunct="1"/>
            <a:r>
              <a:rPr lang="en-US" sz="2400" dirty="0" smtClean="0"/>
              <a:t>Has </a:t>
            </a:r>
            <a:r>
              <a:rPr lang="en-US" sz="2400" u="sng" dirty="0" smtClean="0">
                <a:solidFill>
                  <a:srgbClr val="FFFF00"/>
                </a:solidFill>
              </a:rPr>
              <a:t>organic</a:t>
            </a:r>
            <a:r>
              <a:rPr lang="en-US" sz="2400" dirty="0" smtClean="0">
                <a:solidFill>
                  <a:srgbClr val="FFFF00"/>
                </a:solidFill>
              </a:rPr>
              <a:t> </a:t>
            </a:r>
            <a:r>
              <a:rPr lang="en-US" sz="2400" dirty="0" smtClean="0"/>
              <a:t>compounds, atmosphere, and a </a:t>
            </a:r>
            <a:r>
              <a:rPr lang="en-US" sz="2400" dirty="0" smtClean="0">
                <a:solidFill>
                  <a:srgbClr val="FFFF00"/>
                </a:solidFill>
              </a:rPr>
              <a:t>liquid</a:t>
            </a:r>
            <a:r>
              <a:rPr lang="en-US" sz="2400" dirty="0" smtClean="0"/>
              <a:t> environment that  has</a:t>
            </a:r>
            <a:r>
              <a:rPr lang="en-US" sz="2400" dirty="0" smtClean="0">
                <a:solidFill>
                  <a:srgbClr val="FFFF00"/>
                </a:solidFill>
              </a:rPr>
              <a:t> </a:t>
            </a:r>
            <a:r>
              <a:rPr lang="en-US" sz="2400" u="sng" dirty="0" smtClean="0">
                <a:solidFill>
                  <a:srgbClr val="FFFF00"/>
                </a:solidFill>
              </a:rPr>
              <a:t>life ingredients</a:t>
            </a:r>
            <a:r>
              <a:rPr lang="en-US" sz="2400" dirty="0" smtClean="0">
                <a:solidFill>
                  <a:srgbClr val="FFFF00"/>
                </a:solidFill>
              </a:rPr>
              <a:t>, </a:t>
            </a:r>
            <a:r>
              <a:rPr lang="en-US" sz="2400" dirty="0" smtClean="0"/>
              <a:t>but Titan may be too cold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dirty="0" smtClean="0"/>
              <a:t>Uranus</a:t>
            </a:r>
          </a:p>
        </p:txBody>
      </p:sp>
      <p:pic>
        <p:nvPicPr>
          <p:cNvPr id="53253" name="Picture 4"/>
          <p:cNvPicPr>
            <a:picLocks noChangeAspect="1"/>
          </p:cNvPicPr>
          <p:nvPr/>
        </p:nvPicPr>
        <p:blipFill>
          <a:blip r:embed="rId2"/>
          <a:srcRect t="14424" b="14424"/>
          <a:stretch>
            <a:fillRect/>
          </a:stretch>
        </p:blipFill>
        <p:spPr bwMode="auto">
          <a:xfrm>
            <a:off x="6335329" y="274638"/>
            <a:ext cx="2635250" cy="4370387"/>
          </a:xfrm>
          <a:prstGeom prst="rect">
            <a:avLst/>
          </a:prstGeom>
          <a:noFill/>
          <a:ln w="9525">
            <a:noFill/>
            <a:miter lim="800000"/>
            <a:headEnd/>
            <a:tailEnd/>
          </a:ln>
        </p:spPr>
      </p:pic>
      <p:sp>
        <p:nvSpPr>
          <p:cNvPr id="53251" name="Content Placeholder 2"/>
          <p:cNvSpPr>
            <a:spLocks noGrp="1"/>
          </p:cNvSpPr>
          <p:nvPr>
            <p:ph idx="1"/>
          </p:nvPr>
        </p:nvSpPr>
        <p:spPr>
          <a:xfrm>
            <a:off x="457200" y="1417638"/>
            <a:ext cx="6350000" cy="3619500"/>
          </a:xfrm>
        </p:spPr>
        <p:txBody>
          <a:bodyPr/>
          <a:lstStyle/>
          <a:p>
            <a:pPr eaLnBrk="1" hangingPunct="1"/>
            <a:r>
              <a:rPr lang="en-US" sz="2800" dirty="0" smtClean="0"/>
              <a:t>First new planet discovered since ancient times by William Hershel 1781</a:t>
            </a:r>
          </a:p>
          <a:p>
            <a:pPr eaLnBrk="1" hangingPunct="1"/>
            <a:r>
              <a:rPr lang="en-US" sz="2800" dirty="0" smtClean="0"/>
              <a:t>4 times the diameter of Earth</a:t>
            </a:r>
          </a:p>
          <a:p>
            <a:pPr eaLnBrk="1" hangingPunct="1"/>
            <a:r>
              <a:rPr lang="en-US" sz="2800" dirty="0" smtClean="0"/>
              <a:t>Twice as far from the sun as Saturn,</a:t>
            </a:r>
            <a:r>
              <a:rPr lang="en-US" sz="2800" dirty="0" smtClean="0">
                <a:solidFill>
                  <a:schemeClr val="bg1"/>
                </a:solidFill>
              </a:rPr>
              <a:t> </a:t>
            </a:r>
          </a:p>
          <a:p>
            <a:pPr eaLnBrk="1" hangingPunct="1"/>
            <a:r>
              <a:rPr lang="en-US" sz="2800" dirty="0" smtClean="0">
                <a:solidFill>
                  <a:srgbClr val="FFFF00"/>
                </a:solidFill>
              </a:rPr>
              <a:t>Coldest </a:t>
            </a:r>
            <a:r>
              <a:rPr lang="en-US" sz="2800" dirty="0" smtClean="0"/>
              <a:t>planet</a:t>
            </a:r>
            <a:r>
              <a:rPr lang="en-US" sz="2800" dirty="0" smtClean="0">
                <a:solidFill>
                  <a:srgbClr val="FFFF00"/>
                </a:solidFill>
              </a:rPr>
              <a:t> </a:t>
            </a:r>
            <a:r>
              <a:rPr lang="en-US" sz="2800" dirty="0" smtClean="0"/>
              <a:t>in the solar system</a:t>
            </a:r>
          </a:p>
          <a:p>
            <a:pPr eaLnBrk="1" hangingPunct="1"/>
            <a:r>
              <a:rPr lang="en-US" sz="2800" dirty="0" smtClean="0"/>
              <a:t>Does not emit much heat, like other “Giants”</a:t>
            </a:r>
          </a:p>
        </p:txBody>
      </p:sp>
      <p:sp>
        <p:nvSpPr>
          <p:cNvPr id="53252" name="Text Box 5"/>
          <p:cNvSpPr txBox="1">
            <a:spLocks noChangeArrowheads="1"/>
          </p:cNvSpPr>
          <p:nvPr/>
        </p:nvSpPr>
        <p:spPr bwMode="auto">
          <a:xfrm>
            <a:off x="2154238" y="5343525"/>
            <a:ext cx="4652962" cy="1016000"/>
          </a:xfrm>
          <a:prstGeom prst="rect">
            <a:avLst/>
          </a:prstGeom>
          <a:solidFill>
            <a:srgbClr val="FFFF00"/>
          </a:solidFill>
          <a:ln w="9525">
            <a:noFill/>
            <a:miter lim="800000"/>
            <a:headEnd/>
            <a:tailEnd/>
          </a:ln>
        </p:spPr>
        <p:txBody>
          <a:bodyPr>
            <a:spAutoFit/>
          </a:bodyPr>
          <a:lstStyle/>
          <a:p>
            <a:pPr defTabSz="914400">
              <a:buFontTx/>
              <a:buChar char="•"/>
            </a:pPr>
            <a:r>
              <a:rPr lang="en-US" sz="2000">
                <a:solidFill>
                  <a:srgbClr val="000000"/>
                </a:solidFill>
                <a:latin typeface="Calibri" pitchFamily="34" charset="0"/>
              </a:rPr>
              <a:t>Temperature Range</a:t>
            </a:r>
          </a:p>
          <a:p>
            <a:pPr lvl="1" defTabSz="914400">
              <a:buFontTx/>
              <a:buChar char="•"/>
            </a:pPr>
            <a:r>
              <a:rPr lang="en-US" sz="2000">
                <a:solidFill>
                  <a:srgbClr val="000000"/>
                </a:solidFill>
                <a:latin typeface="Calibri" pitchFamily="34" charset="0"/>
              </a:rPr>
              <a:t>Atmosphere	-224 degrees C</a:t>
            </a:r>
          </a:p>
          <a:p>
            <a:pPr lvl="1" defTabSz="914400">
              <a:buFontTx/>
              <a:buChar char="•"/>
            </a:pPr>
            <a:r>
              <a:rPr lang="en-US" sz="2000">
                <a:solidFill>
                  <a:srgbClr val="000000"/>
                </a:solidFill>
                <a:latin typeface="Calibri" pitchFamily="34" charset="0"/>
              </a:rPr>
              <a:t>Core		4700 degrees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20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fade">
                                      <p:cBhvr>
                                        <p:cTn id="12" dur="2000"/>
                                        <p:tgtEl>
                                          <p:spTgt spid="53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251">
                                            <p:txEl>
                                              <p:pRg st="2" end="2"/>
                                            </p:txEl>
                                          </p:spTgt>
                                        </p:tgtEl>
                                        <p:attrNameLst>
                                          <p:attrName>style.visibility</p:attrName>
                                        </p:attrNameLst>
                                      </p:cBhvr>
                                      <p:to>
                                        <p:strVal val="visible"/>
                                      </p:to>
                                    </p:set>
                                    <p:animEffect transition="in" filter="fade">
                                      <p:cBhvr>
                                        <p:cTn id="17" dur="2000"/>
                                        <p:tgtEl>
                                          <p:spTgt spid="53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251">
                                            <p:txEl>
                                              <p:pRg st="3" end="3"/>
                                            </p:txEl>
                                          </p:spTgt>
                                        </p:tgtEl>
                                        <p:attrNameLst>
                                          <p:attrName>style.visibility</p:attrName>
                                        </p:attrNameLst>
                                      </p:cBhvr>
                                      <p:to>
                                        <p:strVal val="visible"/>
                                      </p:to>
                                    </p:set>
                                    <p:animEffect transition="in" filter="fade">
                                      <p:cBhvr>
                                        <p:cTn id="22" dur="2000"/>
                                        <p:tgtEl>
                                          <p:spTgt spid="532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251">
                                            <p:txEl>
                                              <p:pRg st="4" end="4"/>
                                            </p:txEl>
                                          </p:spTgt>
                                        </p:tgtEl>
                                        <p:attrNameLst>
                                          <p:attrName>style.visibility</p:attrName>
                                        </p:attrNameLst>
                                      </p:cBhvr>
                                      <p:to>
                                        <p:strVal val="visible"/>
                                      </p:to>
                                    </p:set>
                                    <p:animEffect transition="in" filter="fade">
                                      <p:cBhvr>
                                        <p:cTn id="27" dur="2000"/>
                                        <p:tgtEl>
                                          <p:spTgt spid="53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p:cNvPicPr>
            <a:picLocks noChangeAspect="1"/>
          </p:cNvPicPr>
          <p:nvPr/>
        </p:nvPicPr>
        <p:blipFill>
          <a:blip r:embed="rId3"/>
          <a:srcRect/>
          <a:stretch>
            <a:fillRect/>
          </a:stretch>
        </p:blipFill>
        <p:spPr bwMode="auto">
          <a:xfrm>
            <a:off x="5594350" y="3151188"/>
            <a:ext cx="2778125" cy="3100387"/>
          </a:xfrm>
          <a:prstGeom prst="rect">
            <a:avLst/>
          </a:prstGeom>
          <a:noFill/>
          <a:ln w="9525">
            <a:noFill/>
            <a:miter lim="800000"/>
            <a:headEnd/>
            <a:tailEnd/>
          </a:ln>
        </p:spPr>
      </p:pic>
      <p:sp>
        <p:nvSpPr>
          <p:cNvPr id="54275" name="Title 1"/>
          <p:cNvSpPr>
            <a:spLocks noGrp="1"/>
          </p:cNvSpPr>
          <p:nvPr>
            <p:ph type="title" idx="4294967295"/>
          </p:nvPr>
        </p:nvSpPr>
        <p:spPr>
          <a:xfrm>
            <a:off x="457200" y="0"/>
            <a:ext cx="8229600" cy="1143000"/>
          </a:xfrm>
        </p:spPr>
        <p:txBody>
          <a:bodyPr/>
          <a:lstStyle/>
          <a:p>
            <a:pPr eaLnBrk="1" hangingPunct="1"/>
            <a:r>
              <a:rPr lang="en-US" dirty="0" smtClean="0"/>
              <a:t>Motions of Uranus</a:t>
            </a:r>
          </a:p>
        </p:txBody>
      </p:sp>
      <p:sp>
        <p:nvSpPr>
          <p:cNvPr id="54276" name="Content Placeholder 2"/>
          <p:cNvSpPr>
            <a:spLocks noGrp="1"/>
          </p:cNvSpPr>
          <p:nvPr>
            <p:ph idx="4294967295"/>
          </p:nvPr>
        </p:nvSpPr>
        <p:spPr>
          <a:xfrm>
            <a:off x="457200" y="1920875"/>
            <a:ext cx="4695825" cy="4330700"/>
          </a:xfrm>
        </p:spPr>
        <p:txBody>
          <a:bodyPr/>
          <a:lstStyle/>
          <a:p>
            <a:pPr eaLnBrk="1" hangingPunct="1"/>
            <a:r>
              <a:rPr lang="en-US" sz="2800" dirty="0" smtClean="0"/>
              <a:t>Uranus is </a:t>
            </a:r>
            <a:r>
              <a:rPr lang="en-US" sz="2800" u="sng" dirty="0" smtClean="0">
                <a:solidFill>
                  <a:srgbClr val="FFFF00"/>
                </a:solidFill>
              </a:rPr>
              <a:t>tilted 98 degrees </a:t>
            </a:r>
            <a:r>
              <a:rPr lang="en-US" sz="2800" dirty="0" smtClean="0"/>
              <a:t>from vertical</a:t>
            </a:r>
          </a:p>
          <a:p>
            <a:pPr eaLnBrk="1" hangingPunct="1"/>
            <a:r>
              <a:rPr lang="en-US" sz="2800" dirty="0" smtClean="0"/>
              <a:t>So from our perspective, it rotates </a:t>
            </a:r>
            <a:r>
              <a:rPr lang="en-US" sz="2800" u="sng" dirty="0" smtClean="0">
                <a:solidFill>
                  <a:srgbClr val="FFFF00"/>
                </a:solidFill>
              </a:rPr>
              <a:t>top to bottom</a:t>
            </a:r>
            <a:endParaRPr lang="en-US" sz="2800" u="sng" dirty="0" smtClean="0"/>
          </a:p>
          <a:p>
            <a:pPr eaLnBrk="1" hangingPunct="1"/>
            <a:r>
              <a:rPr lang="en-US" sz="2800" dirty="0" smtClean="0"/>
              <a:t>Astronomers predict this strange tilt may be the result of the gravitational pull from a large moon that has since been ejected from Uranus’ orbit</a:t>
            </a:r>
          </a:p>
        </p:txBody>
      </p:sp>
      <p:sp>
        <p:nvSpPr>
          <p:cNvPr id="5" name="TextBox 4"/>
          <p:cNvSpPr txBox="1"/>
          <p:nvPr/>
        </p:nvSpPr>
        <p:spPr>
          <a:xfrm>
            <a:off x="5594350" y="1458913"/>
            <a:ext cx="3268663" cy="923925"/>
          </a:xfrm>
          <a:prstGeom prst="rect">
            <a:avLst/>
          </a:prstGeom>
          <a:solidFill>
            <a:schemeClr val="tx2">
              <a:lumMod val="60000"/>
              <a:lumOff val="40000"/>
            </a:schemeClr>
          </a:solidFill>
          <a:ln w="53975">
            <a:solidFill>
              <a:srgbClr val="FFFF00"/>
            </a:solidFill>
          </a:ln>
        </p:spPr>
        <p:txBody>
          <a:bodyPr>
            <a:spAutoFit/>
          </a:bodyPr>
          <a:lstStyle/>
          <a:p>
            <a:pPr>
              <a:defRPr/>
            </a:pPr>
            <a:r>
              <a:rPr lang="en-US" dirty="0">
                <a:solidFill>
                  <a:schemeClr val="bg1"/>
                </a:solidFill>
              </a:rPr>
              <a:t>Length of rotation- 17 hours</a:t>
            </a:r>
          </a:p>
          <a:p>
            <a:pPr>
              <a:defRPr/>
            </a:pPr>
            <a:r>
              <a:rPr lang="en-US" dirty="0">
                <a:solidFill>
                  <a:schemeClr val="bg1"/>
                </a:solidFill>
              </a:rPr>
              <a:t>Length of revolution- 84 years</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Effect transition="in" filter="fade">
                                      <p:cBhvr>
                                        <p:cTn id="7" dur="2000"/>
                                        <p:tgtEl>
                                          <p:spTgt spid="54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6">
                                            <p:txEl>
                                              <p:pRg st="1" end="1"/>
                                            </p:txEl>
                                          </p:spTgt>
                                        </p:tgtEl>
                                        <p:attrNameLst>
                                          <p:attrName>style.visibility</p:attrName>
                                        </p:attrNameLst>
                                      </p:cBhvr>
                                      <p:to>
                                        <p:strVal val="visible"/>
                                      </p:to>
                                    </p:set>
                                    <p:animEffect transition="in" filter="fade">
                                      <p:cBhvr>
                                        <p:cTn id="12" dur="2000"/>
                                        <p:tgtEl>
                                          <p:spTgt spid="54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276">
                                            <p:txEl>
                                              <p:pRg st="2" end="2"/>
                                            </p:txEl>
                                          </p:spTgt>
                                        </p:tgtEl>
                                        <p:attrNameLst>
                                          <p:attrName>style.visibility</p:attrName>
                                        </p:attrNameLst>
                                      </p:cBhvr>
                                      <p:to>
                                        <p:strVal val="visible"/>
                                      </p:to>
                                    </p:set>
                                    <p:animEffect transition="in" filter="fade">
                                      <p:cBhvr>
                                        <p:cTn id="17" dur="2000"/>
                                        <p:tgtEl>
                                          <p:spTgt spid="542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p:txBody>
          <a:bodyPr/>
          <a:lstStyle/>
          <a:p>
            <a:pPr eaLnBrk="1" hangingPunct="1"/>
            <a:r>
              <a:rPr lang="en-US" dirty="0" smtClean="0"/>
              <a:t>Composition of Uranus</a:t>
            </a:r>
          </a:p>
        </p:txBody>
      </p:sp>
      <p:sp>
        <p:nvSpPr>
          <p:cNvPr id="55299" name="Content Placeholder 2"/>
          <p:cNvSpPr>
            <a:spLocks noGrp="1"/>
          </p:cNvSpPr>
          <p:nvPr>
            <p:ph idx="4294967295"/>
          </p:nvPr>
        </p:nvSpPr>
        <p:spPr>
          <a:xfrm>
            <a:off x="457200" y="1600200"/>
            <a:ext cx="5194300" cy="4784834"/>
          </a:xfrm>
        </p:spPr>
        <p:txBody>
          <a:bodyPr/>
          <a:lstStyle/>
          <a:p>
            <a:pPr eaLnBrk="1" hangingPunct="1"/>
            <a:r>
              <a:rPr lang="en-US" sz="2800" dirty="0" smtClean="0"/>
              <a:t>Composed of </a:t>
            </a:r>
            <a:r>
              <a:rPr lang="en-US" sz="2800" u="sng" dirty="0" smtClean="0">
                <a:solidFill>
                  <a:srgbClr val="FFFF00"/>
                </a:solidFill>
              </a:rPr>
              <a:t>Hydrogen, Helium, Methane</a:t>
            </a:r>
            <a:r>
              <a:rPr lang="en-US" sz="2800" dirty="0" smtClean="0">
                <a:solidFill>
                  <a:srgbClr val="FFFF00"/>
                </a:solidFill>
              </a:rPr>
              <a:t> </a:t>
            </a:r>
            <a:r>
              <a:rPr lang="en-US" sz="2800" dirty="0" smtClean="0"/>
              <a:t>and</a:t>
            </a:r>
            <a:r>
              <a:rPr lang="en-US" sz="2800" dirty="0" smtClean="0">
                <a:solidFill>
                  <a:srgbClr val="FFFF00"/>
                </a:solidFill>
              </a:rPr>
              <a:t> </a:t>
            </a:r>
            <a:r>
              <a:rPr lang="en-US" sz="2800" dirty="0" smtClean="0"/>
              <a:t>more</a:t>
            </a:r>
            <a:r>
              <a:rPr lang="en-US" sz="2800" dirty="0" smtClean="0">
                <a:solidFill>
                  <a:srgbClr val="FFFF00"/>
                </a:solidFill>
              </a:rPr>
              <a:t> </a:t>
            </a:r>
            <a:r>
              <a:rPr lang="en-US" sz="2800" u="sng" dirty="0" smtClean="0">
                <a:solidFill>
                  <a:srgbClr val="FFFF00"/>
                </a:solidFill>
              </a:rPr>
              <a:t>ices</a:t>
            </a:r>
            <a:r>
              <a:rPr lang="en-US" sz="2800" dirty="0" smtClean="0">
                <a:solidFill>
                  <a:srgbClr val="FFFF00"/>
                </a:solidFill>
              </a:rPr>
              <a:t> </a:t>
            </a:r>
            <a:r>
              <a:rPr lang="en-US" sz="2800" dirty="0" smtClean="0"/>
              <a:t>than Jupiter or Saturn</a:t>
            </a:r>
          </a:p>
          <a:p>
            <a:pPr eaLnBrk="1" hangingPunct="1"/>
            <a:r>
              <a:rPr lang="en-US" sz="2800" u="sng" dirty="0">
                <a:solidFill>
                  <a:srgbClr val="FFFF00"/>
                </a:solidFill>
              </a:rPr>
              <a:t>Blue</a:t>
            </a:r>
            <a:r>
              <a:rPr lang="en-US" sz="2800" dirty="0">
                <a:solidFill>
                  <a:srgbClr val="FFFF00"/>
                </a:solidFill>
              </a:rPr>
              <a:t> </a:t>
            </a:r>
            <a:r>
              <a:rPr lang="en-US" sz="2800" dirty="0"/>
              <a:t>appearance due to traces of </a:t>
            </a:r>
            <a:r>
              <a:rPr lang="en-US" sz="2800" u="sng" dirty="0" smtClean="0">
                <a:solidFill>
                  <a:srgbClr val="FFFF00"/>
                </a:solidFill>
              </a:rPr>
              <a:t>Methane</a:t>
            </a:r>
            <a:endParaRPr lang="en-US" sz="2800" u="sng" dirty="0" smtClean="0"/>
          </a:p>
          <a:p>
            <a:pPr eaLnBrk="1" hangingPunct="1"/>
            <a:r>
              <a:rPr lang="en-US" sz="2800" u="sng" dirty="0" smtClean="0">
                <a:solidFill>
                  <a:srgbClr val="FFFF00"/>
                </a:solidFill>
              </a:rPr>
              <a:t>Least</a:t>
            </a:r>
            <a:r>
              <a:rPr lang="en-US" sz="2800" dirty="0" smtClean="0"/>
              <a:t> massive of the outer planets</a:t>
            </a:r>
          </a:p>
          <a:p>
            <a:pPr eaLnBrk="1" hangingPunct="1"/>
            <a:r>
              <a:rPr lang="en-US" sz="2800" dirty="0" smtClean="0"/>
              <a:t>Rocky core</a:t>
            </a:r>
          </a:p>
          <a:p>
            <a:pPr eaLnBrk="1" hangingPunct="1"/>
            <a:r>
              <a:rPr lang="en-US" sz="2800" dirty="0" smtClean="0"/>
              <a:t>Icy mantle</a:t>
            </a:r>
          </a:p>
          <a:p>
            <a:pPr eaLnBrk="1" hangingPunct="1"/>
            <a:r>
              <a:rPr lang="en-US" sz="2800" dirty="0" smtClean="0"/>
              <a:t>Hydrogen Helium Envelope</a:t>
            </a:r>
          </a:p>
          <a:p>
            <a:pPr eaLnBrk="1" hangingPunct="1"/>
            <a:endParaRPr lang="en-US" dirty="0" smtClean="0"/>
          </a:p>
          <a:p>
            <a:pPr eaLnBrk="1" hangingPunct="1"/>
            <a:endParaRPr lang="en-US" dirty="0" smtClean="0">
              <a:solidFill>
                <a:schemeClr val="bg1"/>
              </a:solidFill>
            </a:endParaRPr>
          </a:p>
        </p:txBody>
      </p:sp>
      <p:pic>
        <p:nvPicPr>
          <p:cNvPr id="56324" name="Picture 4"/>
          <p:cNvPicPr>
            <a:picLocks noChangeAspect="1"/>
          </p:cNvPicPr>
          <p:nvPr/>
        </p:nvPicPr>
        <p:blipFill>
          <a:blip r:embed="rId2"/>
          <a:srcRect/>
          <a:stretch>
            <a:fillRect/>
          </a:stretch>
        </p:blipFill>
        <p:spPr bwMode="auto">
          <a:xfrm>
            <a:off x="5651500" y="1600200"/>
            <a:ext cx="3055938" cy="2425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2000"/>
                                        <p:tgtEl>
                                          <p:spTgt spid="55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fade">
                                      <p:cBhvr>
                                        <p:cTn id="12" dur="2000"/>
                                        <p:tgtEl>
                                          <p:spTgt spid="55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fade">
                                      <p:cBhvr>
                                        <p:cTn id="17" dur="2000"/>
                                        <p:tgtEl>
                                          <p:spTgt spid="552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299">
                                            <p:txEl>
                                              <p:pRg st="3" end="3"/>
                                            </p:txEl>
                                          </p:spTgt>
                                        </p:tgtEl>
                                        <p:attrNameLst>
                                          <p:attrName>style.visibility</p:attrName>
                                        </p:attrNameLst>
                                      </p:cBhvr>
                                      <p:to>
                                        <p:strVal val="visible"/>
                                      </p:to>
                                    </p:set>
                                    <p:animEffect transition="in" filter="fade">
                                      <p:cBhvr>
                                        <p:cTn id="22" dur="2000"/>
                                        <p:tgtEl>
                                          <p:spTgt spid="552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299">
                                            <p:txEl>
                                              <p:pRg st="4" end="4"/>
                                            </p:txEl>
                                          </p:spTgt>
                                        </p:tgtEl>
                                        <p:attrNameLst>
                                          <p:attrName>style.visibility</p:attrName>
                                        </p:attrNameLst>
                                      </p:cBhvr>
                                      <p:to>
                                        <p:strVal val="visible"/>
                                      </p:to>
                                    </p:set>
                                    <p:animEffect transition="in" filter="fade">
                                      <p:cBhvr>
                                        <p:cTn id="27" dur="2000"/>
                                        <p:tgtEl>
                                          <p:spTgt spid="552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299">
                                            <p:txEl>
                                              <p:pRg st="5" end="5"/>
                                            </p:txEl>
                                          </p:spTgt>
                                        </p:tgtEl>
                                        <p:attrNameLst>
                                          <p:attrName>style.visibility</p:attrName>
                                        </p:attrNameLst>
                                      </p:cBhvr>
                                      <p:to>
                                        <p:strVal val="visible"/>
                                      </p:to>
                                    </p:set>
                                    <p:animEffect transition="in" filter="fade">
                                      <p:cBhvr>
                                        <p:cTn id="32" dur="2000"/>
                                        <p:tgtEl>
                                          <p:spTgt spid="552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457200" y="274638"/>
            <a:ext cx="6591300" cy="1143000"/>
          </a:xfrm>
        </p:spPr>
        <p:txBody>
          <a:bodyPr/>
          <a:lstStyle/>
          <a:p>
            <a:pPr eaLnBrk="1" hangingPunct="1"/>
            <a:r>
              <a:rPr lang="en-US" dirty="0" smtClean="0"/>
              <a:t>Moons and Rings of Uranus</a:t>
            </a:r>
          </a:p>
        </p:txBody>
      </p:sp>
      <p:sp>
        <p:nvSpPr>
          <p:cNvPr id="56323" name="Content Placeholder 2"/>
          <p:cNvSpPr>
            <a:spLocks noGrp="1"/>
          </p:cNvSpPr>
          <p:nvPr>
            <p:ph idx="4294967295"/>
          </p:nvPr>
        </p:nvSpPr>
        <p:spPr>
          <a:xfrm>
            <a:off x="772520" y="1585913"/>
            <a:ext cx="3659188" cy="3343275"/>
          </a:xfrm>
        </p:spPr>
        <p:txBody>
          <a:bodyPr/>
          <a:lstStyle/>
          <a:p>
            <a:pPr eaLnBrk="1" hangingPunct="1"/>
            <a:r>
              <a:rPr lang="en-US" dirty="0" smtClean="0">
                <a:solidFill>
                  <a:srgbClr val="FFFF00"/>
                </a:solidFill>
              </a:rPr>
              <a:t>27 satellites</a:t>
            </a:r>
          </a:p>
          <a:p>
            <a:pPr eaLnBrk="1" hangingPunct="1"/>
            <a:r>
              <a:rPr lang="en-US" dirty="0" smtClean="0"/>
              <a:t>Very </a:t>
            </a:r>
            <a:r>
              <a:rPr lang="en-US" dirty="0" smtClean="0">
                <a:solidFill>
                  <a:srgbClr val="FFFF00"/>
                </a:solidFill>
              </a:rPr>
              <a:t>faint rings composed of black dust particles and</a:t>
            </a:r>
            <a:r>
              <a:rPr lang="en-US" dirty="0" smtClean="0">
                <a:solidFill>
                  <a:schemeClr val="bg1"/>
                </a:solidFill>
              </a:rPr>
              <a:t> </a:t>
            </a:r>
            <a:r>
              <a:rPr lang="en-US" dirty="0" smtClean="0"/>
              <a:t>boulder sized </a:t>
            </a:r>
            <a:r>
              <a:rPr lang="en-US" dirty="0" smtClean="0">
                <a:solidFill>
                  <a:srgbClr val="FFFF00"/>
                </a:solidFill>
              </a:rPr>
              <a:t>rocks</a:t>
            </a:r>
          </a:p>
          <a:p>
            <a:pPr eaLnBrk="1" hangingPunct="1"/>
            <a:endParaRPr lang="en-US" dirty="0" smtClean="0"/>
          </a:p>
        </p:txBody>
      </p:sp>
      <p:pic>
        <p:nvPicPr>
          <p:cNvPr id="57348" name="Picture 5"/>
          <p:cNvPicPr>
            <a:picLocks noChangeAspect="1"/>
          </p:cNvPicPr>
          <p:nvPr/>
        </p:nvPicPr>
        <p:blipFill>
          <a:blip r:embed="rId2"/>
          <a:srcRect/>
          <a:stretch>
            <a:fillRect/>
          </a:stretch>
        </p:blipFill>
        <p:spPr bwMode="auto">
          <a:xfrm>
            <a:off x="5197475" y="1307279"/>
            <a:ext cx="3702050" cy="4303712"/>
          </a:xfrm>
          <a:prstGeom prst="rect">
            <a:avLst/>
          </a:prstGeom>
          <a:noFill/>
          <a:ln w="9525">
            <a:noFill/>
            <a:miter lim="800000"/>
            <a:headEnd/>
            <a:tailEnd/>
          </a:ln>
        </p:spPr>
      </p:pic>
      <p:sp>
        <p:nvSpPr>
          <p:cNvPr id="57349" name="TextBox 6"/>
          <p:cNvSpPr txBox="1">
            <a:spLocks noChangeArrowheads="1"/>
          </p:cNvSpPr>
          <p:nvPr/>
        </p:nvSpPr>
        <p:spPr bwMode="auto">
          <a:xfrm>
            <a:off x="6211887" y="5703969"/>
            <a:ext cx="1673225" cy="369887"/>
          </a:xfrm>
          <a:prstGeom prst="rect">
            <a:avLst/>
          </a:prstGeom>
          <a:noFill/>
          <a:ln w="9525">
            <a:noFill/>
            <a:miter lim="800000"/>
            <a:headEnd/>
            <a:tailEnd/>
          </a:ln>
        </p:spPr>
        <p:txBody>
          <a:bodyPr wrap="none">
            <a:spAutoFit/>
          </a:bodyPr>
          <a:lstStyle/>
          <a:p>
            <a:r>
              <a:rPr lang="en-US" dirty="0"/>
              <a:t>Infrared Image</a:t>
            </a:r>
          </a:p>
        </p:txBody>
      </p:sp>
      <p:sp>
        <p:nvSpPr>
          <p:cNvPr id="57350" name="Text Box 6"/>
          <p:cNvSpPr txBox="1">
            <a:spLocks noChangeArrowheads="1"/>
          </p:cNvSpPr>
          <p:nvPr/>
        </p:nvSpPr>
        <p:spPr bwMode="auto">
          <a:xfrm>
            <a:off x="804041" y="5204701"/>
            <a:ext cx="4313238" cy="1368425"/>
          </a:xfrm>
          <a:prstGeom prst="rect">
            <a:avLst/>
          </a:prstGeom>
          <a:noFill/>
          <a:ln w="9525">
            <a:noFill/>
            <a:miter lim="800000"/>
            <a:headEnd/>
            <a:tailEnd/>
          </a:ln>
          <a:effectLst/>
        </p:spPr>
        <p:txBody>
          <a:bodyPr>
            <a:spAutoFit/>
          </a:bodyPr>
          <a:lstStyle/>
          <a:p>
            <a:pPr defTabSz="914400">
              <a:spcBef>
                <a:spcPct val="50000"/>
              </a:spcBef>
            </a:pPr>
            <a:r>
              <a:rPr lang="en-US" sz="1400" b="1" dirty="0" err="1">
                <a:solidFill>
                  <a:srgbClr val="00CC00"/>
                </a:solidFill>
              </a:rPr>
              <a:t>arcsecond</a:t>
            </a:r>
            <a:r>
              <a:rPr lang="en-US" sz="1400" dirty="0">
                <a:solidFill>
                  <a:srgbClr val="00CC00"/>
                </a:solidFill>
              </a:rPr>
              <a:t> - A second of arc or </a:t>
            </a:r>
            <a:r>
              <a:rPr lang="en-US" sz="1400" dirty="0" err="1">
                <a:solidFill>
                  <a:srgbClr val="00CC00"/>
                </a:solidFill>
              </a:rPr>
              <a:t>arcsecond</a:t>
            </a:r>
            <a:r>
              <a:rPr lang="en-US" sz="1400" dirty="0">
                <a:solidFill>
                  <a:srgbClr val="00CC00"/>
                </a:solidFill>
              </a:rPr>
              <a:t> is a unit of angular measurement which comprises one-sixtieth of an arcminute, or 1/3600 of a degree of arc or 1/1296000 (approximately 7.7×10-7) of a circle. It is the angular diameter of an object of 1 unit diameter at a distance of 360×60×60/(2pi)</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fade">
                                      <p:cBhvr>
                                        <p:cTn id="7" dur="2000"/>
                                        <p:tgtEl>
                                          <p:spTgt spid="56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fade">
                                      <p:cBhvr>
                                        <p:cTn id="12" dur="2000"/>
                                        <p:tgtEl>
                                          <p:spTgt spid="563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2319338" y="0"/>
            <a:ext cx="3889375" cy="1143000"/>
          </a:xfrm>
        </p:spPr>
        <p:txBody>
          <a:bodyPr/>
          <a:lstStyle/>
          <a:p>
            <a:pPr eaLnBrk="1" hangingPunct="1"/>
            <a:r>
              <a:rPr lang="en-US" dirty="0" smtClean="0"/>
              <a:t>Neptune</a:t>
            </a:r>
          </a:p>
        </p:txBody>
      </p:sp>
      <p:sp>
        <p:nvSpPr>
          <p:cNvPr id="58371" name="Content Placeholder 2"/>
          <p:cNvSpPr>
            <a:spLocks noGrp="1"/>
          </p:cNvSpPr>
          <p:nvPr>
            <p:ph idx="1"/>
          </p:nvPr>
        </p:nvSpPr>
        <p:spPr>
          <a:xfrm>
            <a:off x="457200" y="1143000"/>
            <a:ext cx="8462963" cy="4083050"/>
          </a:xfrm>
        </p:spPr>
        <p:txBody>
          <a:bodyPr/>
          <a:lstStyle/>
          <a:p>
            <a:pPr eaLnBrk="1" hangingPunct="1"/>
            <a:r>
              <a:rPr lang="en-US" sz="2800" dirty="0" smtClean="0"/>
              <a:t>Discovered 1846 due to </a:t>
            </a:r>
            <a:r>
              <a:rPr lang="en-US" sz="2800" u="sng" dirty="0" smtClean="0">
                <a:solidFill>
                  <a:srgbClr val="FFFF00"/>
                </a:solidFill>
              </a:rPr>
              <a:t>mathematical prediction </a:t>
            </a:r>
            <a:r>
              <a:rPr lang="en-US" sz="2800" dirty="0" smtClean="0"/>
              <a:t>. Astronomers suspected another planet was </a:t>
            </a:r>
            <a:r>
              <a:rPr lang="en-US" sz="2800" u="sng" dirty="0" smtClean="0">
                <a:solidFill>
                  <a:srgbClr val="FFFF00"/>
                </a:solidFill>
              </a:rPr>
              <a:t>affecting </a:t>
            </a:r>
            <a:r>
              <a:rPr lang="en-US" sz="2800" dirty="0" smtClean="0"/>
              <a:t>the </a:t>
            </a:r>
            <a:r>
              <a:rPr lang="en-US" sz="2800" u="sng" dirty="0" smtClean="0">
                <a:solidFill>
                  <a:srgbClr val="FFFF00"/>
                </a:solidFill>
              </a:rPr>
              <a:t>orbit</a:t>
            </a:r>
            <a:r>
              <a:rPr lang="en-US" sz="2800" dirty="0" smtClean="0"/>
              <a:t> of Uranus</a:t>
            </a:r>
          </a:p>
          <a:p>
            <a:pPr eaLnBrk="1" hangingPunct="1"/>
            <a:r>
              <a:rPr lang="en-US" sz="2800" dirty="0" smtClean="0"/>
              <a:t>Smaller but </a:t>
            </a:r>
            <a:r>
              <a:rPr lang="en-US" sz="2800" u="sng" dirty="0" smtClean="0">
                <a:solidFill>
                  <a:srgbClr val="FFFF00"/>
                </a:solidFill>
              </a:rPr>
              <a:t>denser</a:t>
            </a:r>
            <a:r>
              <a:rPr lang="en-US" sz="2800" dirty="0" smtClean="0">
                <a:solidFill>
                  <a:srgbClr val="FFFF00"/>
                </a:solidFill>
              </a:rPr>
              <a:t> </a:t>
            </a:r>
            <a:r>
              <a:rPr lang="en-US" sz="2800" dirty="0" smtClean="0"/>
              <a:t>than Uranus </a:t>
            </a:r>
            <a:r>
              <a:rPr lang="en-US" sz="2800" b="1" dirty="0" smtClean="0"/>
              <a:t>2005.</a:t>
            </a:r>
          </a:p>
          <a:p>
            <a:pPr eaLnBrk="1" hangingPunct="1"/>
            <a:r>
              <a:rPr lang="en-US" sz="2800" dirty="0" smtClean="0">
                <a:solidFill>
                  <a:srgbClr val="FFFFFF"/>
                </a:solidFill>
              </a:rPr>
              <a:t>In 2005, astronomers proposed that Uranus and Neptune may have formed much closer to the Sun before migrating outwards and swapping places in the process (</a:t>
            </a:r>
            <a:r>
              <a:rPr lang="en-US" sz="2800" dirty="0" smtClean="0">
                <a:solidFill>
                  <a:srgbClr val="FFFFFF"/>
                </a:solidFill>
                <a:hlinkClick r:id="rId2"/>
              </a:rPr>
              <a:t>Maggie McKee, </a:t>
            </a:r>
            <a:r>
              <a:rPr lang="en-US" sz="2800" i="1" dirty="0" smtClean="0">
                <a:solidFill>
                  <a:srgbClr val="FFFFFF"/>
                </a:solidFill>
                <a:hlinkClick r:id="rId2"/>
              </a:rPr>
              <a:t>New Scientist</a:t>
            </a:r>
            <a:r>
              <a:rPr lang="en-US" sz="2800" dirty="0" smtClean="0">
                <a:solidFill>
                  <a:srgbClr val="FFFFFF"/>
                </a:solidFill>
                <a:hlinkClick r:id="rId2"/>
              </a:rPr>
              <a:t>, May 22, 2005</a:t>
            </a:r>
            <a:r>
              <a:rPr lang="en-US" sz="2800" dirty="0" smtClean="0">
                <a:solidFill>
                  <a:srgbClr val="FFFFFF"/>
                </a:solidFill>
              </a:rPr>
              <a:t>)</a:t>
            </a:r>
          </a:p>
          <a:p>
            <a:pPr eaLnBrk="1" hangingPunct="1"/>
            <a:endParaRPr lang="en-US" dirty="0" smtClean="0"/>
          </a:p>
        </p:txBody>
      </p:sp>
      <p:sp>
        <p:nvSpPr>
          <p:cNvPr id="5" name="Text Box 5"/>
          <p:cNvSpPr txBox="1">
            <a:spLocks noChangeArrowheads="1"/>
          </p:cNvSpPr>
          <p:nvPr/>
        </p:nvSpPr>
        <p:spPr bwMode="auto">
          <a:xfrm>
            <a:off x="2319338" y="4875705"/>
            <a:ext cx="4681537" cy="1016000"/>
          </a:xfrm>
          <a:prstGeom prst="rect">
            <a:avLst/>
          </a:prstGeom>
          <a:solidFill>
            <a:srgbClr val="FFFF00"/>
          </a:solidFill>
          <a:ln w="57150">
            <a:solidFill>
              <a:schemeClr val="accent1">
                <a:lumMod val="60000"/>
                <a:lumOff val="40000"/>
              </a:schemeClr>
            </a:solidFill>
            <a:miter lim="800000"/>
            <a:headEnd/>
            <a:tailEnd/>
          </a:ln>
        </p:spPr>
        <p:txBody>
          <a:bodyPr>
            <a:spAutoFit/>
          </a:bodyPr>
          <a:lstStyle/>
          <a:p>
            <a:pPr defTabSz="914400">
              <a:buFontTx/>
              <a:buChar char="•"/>
              <a:defRPr/>
            </a:pPr>
            <a:r>
              <a:rPr lang="en-US" sz="2000" dirty="0">
                <a:solidFill>
                  <a:srgbClr val="000000"/>
                </a:solidFill>
                <a:latin typeface="Calibri" pitchFamily="34" charset="0"/>
              </a:rPr>
              <a:t>Temperature Range</a:t>
            </a:r>
          </a:p>
          <a:p>
            <a:pPr lvl="1" defTabSz="914400">
              <a:buFontTx/>
              <a:buChar char="•"/>
              <a:defRPr/>
            </a:pPr>
            <a:r>
              <a:rPr lang="en-US" sz="2000" dirty="0">
                <a:solidFill>
                  <a:srgbClr val="000000"/>
                </a:solidFill>
                <a:latin typeface="Calibri" pitchFamily="34" charset="0"/>
              </a:rPr>
              <a:t>Atmosphere	-200 degrees C</a:t>
            </a:r>
          </a:p>
          <a:p>
            <a:pPr lvl="1" defTabSz="914400">
              <a:buFontTx/>
              <a:buChar char="•"/>
              <a:defRPr/>
            </a:pPr>
            <a:r>
              <a:rPr lang="en-US" sz="2000" dirty="0">
                <a:solidFill>
                  <a:srgbClr val="000000"/>
                </a:solidFill>
                <a:latin typeface="Calibri" pitchFamily="34" charset="0"/>
              </a:rPr>
              <a:t>Core		7000 degrees C</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a:xfrm>
            <a:off x="457200" y="0"/>
            <a:ext cx="8229600" cy="1143000"/>
          </a:xfrm>
        </p:spPr>
        <p:txBody>
          <a:bodyPr/>
          <a:lstStyle/>
          <a:p>
            <a:pPr eaLnBrk="1" hangingPunct="1"/>
            <a:r>
              <a:rPr lang="en-US" dirty="0" smtClean="0"/>
              <a:t>Motions of Neptune</a:t>
            </a:r>
          </a:p>
        </p:txBody>
      </p:sp>
      <p:sp>
        <p:nvSpPr>
          <p:cNvPr id="59395" name="Content Placeholder 2"/>
          <p:cNvSpPr>
            <a:spLocks noGrp="1"/>
          </p:cNvSpPr>
          <p:nvPr>
            <p:ph idx="4294967295"/>
          </p:nvPr>
        </p:nvSpPr>
        <p:spPr>
          <a:xfrm>
            <a:off x="457200" y="1143000"/>
            <a:ext cx="8229600" cy="5338763"/>
          </a:xfrm>
        </p:spPr>
        <p:txBody>
          <a:bodyPr/>
          <a:lstStyle/>
          <a:p>
            <a:pPr eaLnBrk="1" hangingPunct="1"/>
            <a:r>
              <a:rPr lang="en-US" dirty="0" smtClean="0">
                <a:solidFill>
                  <a:srgbClr val="FFFF00"/>
                </a:solidFill>
              </a:rPr>
              <a:t>Length of rotation- 16.5 hours</a:t>
            </a:r>
          </a:p>
          <a:p>
            <a:pPr eaLnBrk="1" hangingPunct="1"/>
            <a:r>
              <a:rPr lang="en-US" dirty="0" smtClean="0">
                <a:solidFill>
                  <a:srgbClr val="FFFF00"/>
                </a:solidFill>
              </a:rPr>
              <a:t>Length of revolution- 164 years</a:t>
            </a:r>
          </a:p>
          <a:p>
            <a:pPr eaLnBrk="1" hangingPunct="1"/>
            <a:endParaRPr lang="en-US" dirty="0" smtClean="0">
              <a:solidFill>
                <a:schemeClr val="bg1"/>
              </a:solidFill>
            </a:endParaRPr>
          </a:p>
          <a:p>
            <a:pPr eaLnBrk="1" hangingPunct="1"/>
            <a:r>
              <a:rPr lang="en-US" sz="2400" dirty="0" smtClean="0">
                <a:solidFill>
                  <a:srgbClr val="FFFFFF"/>
                </a:solidFill>
              </a:rPr>
              <a:t>The average temperature of </a:t>
            </a:r>
            <a:r>
              <a:rPr lang="en-US" sz="2400" dirty="0" smtClean="0"/>
              <a:t>-200 Celsius</a:t>
            </a:r>
          </a:p>
          <a:p>
            <a:pPr eaLnBrk="1" hangingPunct="1"/>
            <a:r>
              <a:rPr lang="en-US" sz="2400" dirty="0" smtClean="0">
                <a:solidFill>
                  <a:srgbClr val="FFFF00"/>
                </a:solidFill>
              </a:rPr>
              <a:t>South pole is 10 degrees warmer </a:t>
            </a:r>
            <a:r>
              <a:rPr lang="en-US" sz="2400" dirty="0" smtClean="0">
                <a:solidFill>
                  <a:srgbClr val="FFFFFF"/>
                </a:solidFill>
              </a:rPr>
              <a:t>than the rest of planet. This hot spot occurs because Neptune’s south pole is currently exposed to the Sun. </a:t>
            </a:r>
          </a:p>
          <a:p>
            <a:pPr eaLnBrk="1" hangingPunct="1"/>
            <a:r>
              <a:rPr lang="en-US" sz="2400" dirty="0" smtClean="0">
                <a:solidFill>
                  <a:srgbClr val="FFFFFF"/>
                </a:solidFill>
              </a:rPr>
              <a:t>As Neptune continues its journey around the Sun, the position of the poles will reverse. Then the northern pole will become the warmer one, and the south pole will cool down.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p:txBody>
          <a:bodyPr/>
          <a:lstStyle/>
          <a:p>
            <a:pPr eaLnBrk="1" hangingPunct="1"/>
            <a:r>
              <a:rPr lang="en-US" dirty="0" err="1" smtClean="0"/>
              <a:t>Compostion</a:t>
            </a:r>
            <a:r>
              <a:rPr lang="en-US" dirty="0" smtClean="0"/>
              <a:t> of Neptune</a:t>
            </a:r>
          </a:p>
        </p:txBody>
      </p:sp>
      <p:sp>
        <p:nvSpPr>
          <p:cNvPr id="60419" name="Content Placeholder 2"/>
          <p:cNvSpPr>
            <a:spLocks noGrp="1"/>
          </p:cNvSpPr>
          <p:nvPr>
            <p:ph idx="4294967295"/>
          </p:nvPr>
        </p:nvSpPr>
        <p:spPr>
          <a:xfrm>
            <a:off x="4438650" y="1600200"/>
            <a:ext cx="4522788" cy="4525963"/>
          </a:xfrm>
        </p:spPr>
        <p:txBody>
          <a:bodyPr/>
          <a:lstStyle/>
          <a:p>
            <a:pPr eaLnBrk="1" hangingPunct="1"/>
            <a:r>
              <a:rPr lang="en-US" dirty="0" smtClean="0"/>
              <a:t>Mostly</a:t>
            </a:r>
            <a:r>
              <a:rPr lang="en-US" dirty="0" smtClean="0">
                <a:solidFill>
                  <a:srgbClr val="FFFF00"/>
                </a:solidFill>
              </a:rPr>
              <a:t> </a:t>
            </a:r>
            <a:r>
              <a:rPr lang="en-US" u="sng" dirty="0" smtClean="0">
                <a:solidFill>
                  <a:srgbClr val="FFFF00"/>
                </a:solidFill>
              </a:rPr>
              <a:t>Ices</a:t>
            </a:r>
            <a:r>
              <a:rPr lang="en-US" dirty="0" smtClean="0">
                <a:solidFill>
                  <a:srgbClr val="FFFF00"/>
                </a:solidFill>
              </a:rPr>
              <a:t> and </a:t>
            </a:r>
            <a:r>
              <a:rPr lang="en-US" u="sng" dirty="0" smtClean="0">
                <a:solidFill>
                  <a:srgbClr val="FFFF00"/>
                </a:solidFill>
              </a:rPr>
              <a:t>Rock</a:t>
            </a:r>
          </a:p>
          <a:p>
            <a:pPr eaLnBrk="1" hangingPunct="1"/>
            <a:r>
              <a:rPr lang="en-US" dirty="0" smtClean="0">
                <a:solidFill>
                  <a:srgbClr val="FFFF00"/>
                </a:solidFill>
              </a:rPr>
              <a:t>15% </a:t>
            </a:r>
            <a:r>
              <a:rPr lang="en-US" u="sng" dirty="0" smtClean="0">
                <a:solidFill>
                  <a:srgbClr val="FFFF00"/>
                </a:solidFill>
              </a:rPr>
              <a:t>Hydrogen and Helium, trace amounts of Methane</a:t>
            </a:r>
          </a:p>
          <a:p>
            <a:pPr eaLnBrk="1" hangingPunct="1"/>
            <a:r>
              <a:rPr lang="en-US" dirty="0" smtClean="0"/>
              <a:t>Presences of Cirrus Clouds</a:t>
            </a:r>
          </a:p>
        </p:txBody>
      </p:sp>
      <p:pic>
        <p:nvPicPr>
          <p:cNvPr id="60420" name="Picture 4"/>
          <p:cNvPicPr>
            <a:picLocks noChangeAspect="1"/>
          </p:cNvPicPr>
          <p:nvPr/>
        </p:nvPicPr>
        <p:blipFill>
          <a:blip r:embed="rId2"/>
          <a:srcRect/>
          <a:stretch>
            <a:fillRect/>
          </a:stretch>
        </p:blipFill>
        <p:spPr bwMode="auto">
          <a:xfrm>
            <a:off x="898525" y="1417638"/>
            <a:ext cx="3540125" cy="2630487"/>
          </a:xfrm>
          <a:prstGeom prst="rect">
            <a:avLst/>
          </a:prstGeom>
          <a:noFill/>
          <a:ln w="9525">
            <a:noFill/>
            <a:miter lim="800000"/>
            <a:headEnd/>
            <a:tailEnd/>
          </a:ln>
        </p:spPr>
      </p:pic>
      <p:pic>
        <p:nvPicPr>
          <p:cNvPr id="60421" name="Picture 4"/>
          <p:cNvPicPr>
            <a:picLocks noChangeAspect="1"/>
          </p:cNvPicPr>
          <p:nvPr/>
        </p:nvPicPr>
        <p:blipFill>
          <a:blip r:embed="rId3"/>
          <a:srcRect/>
          <a:stretch>
            <a:fillRect/>
          </a:stretch>
        </p:blipFill>
        <p:spPr bwMode="auto">
          <a:xfrm>
            <a:off x="898525" y="4360863"/>
            <a:ext cx="2871788" cy="211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p:txBody>
          <a:bodyPr/>
          <a:lstStyle/>
          <a:p>
            <a:pPr eaLnBrk="1" hangingPunct="1"/>
            <a:r>
              <a:rPr lang="en-US" dirty="0" smtClean="0"/>
              <a:t>Atmosphere of Neptune</a:t>
            </a:r>
          </a:p>
        </p:txBody>
      </p:sp>
      <p:sp>
        <p:nvSpPr>
          <p:cNvPr id="61443" name="Content Placeholder 2"/>
          <p:cNvSpPr>
            <a:spLocks noGrp="1"/>
          </p:cNvSpPr>
          <p:nvPr>
            <p:ph idx="4294967295"/>
          </p:nvPr>
        </p:nvSpPr>
        <p:spPr>
          <a:xfrm>
            <a:off x="457200" y="1600200"/>
            <a:ext cx="5414963" cy="4525963"/>
          </a:xfrm>
        </p:spPr>
        <p:txBody>
          <a:bodyPr/>
          <a:lstStyle/>
          <a:p>
            <a:pPr eaLnBrk="1" hangingPunct="1"/>
            <a:r>
              <a:rPr lang="en-US" dirty="0" smtClean="0">
                <a:solidFill>
                  <a:srgbClr val="FFFF00"/>
                </a:solidFill>
              </a:rPr>
              <a:t>Had a great storm in the southern hemisphere, The Great Dark Spot</a:t>
            </a:r>
            <a:r>
              <a:rPr lang="en-US" dirty="0" smtClean="0">
                <a:solidFill>
                  <a:schemeClr val="bg1"/>
                </a:solidFill>
              </a:rPr>
              <a:t>, </a:t>
            </a:r>
            <a:r>
              <a:rPr lang="en-US" dirty="0" smtClean="0"/>
              <a:t>much like Jupiter</a:t>
            </a:r>
          </a:p>
          <a:p>
            <a:pPr eaLnBrk="1" hangingPunct="1"/>
            <a:r>
              <a:rPr lang="en-US" u="sng" dirty="0" smtClean="0">
                <a:solidFill>
                  <a:srgbClr val="FFFF00"/>
                </a:solidFill>
              </a:rPr>
              <a:t>Fastest</a:t>
            </a:r>
            <a:r>
              <a:rPr lang="en-US" dirty="0" smtClean="0">
                <a:solidFill>
                  <a:srgbClr val="FFFF00"/>
                </a:solidFill>
              </a:rPr>
              <a:t> </a:t>
            </a:r>
            <a:r>
              <a:rPr lang="en-US" dirty="0" smtClean="0"/>
              <a:t>winds</a:t>
            </a:r>
            <a:r>
              <a:rPr lang="en-US" dirty="0" smtClean="0">
                <a:solidFill>
                  <a:srgbClr val="FFFF00"/>
                </a:solidFill>
              </a:rPr>
              <a:t> </a:t>
            </a:r>
            <a:r>
              <a:rPr lang="en-US" dirty="0" smtClean="0"/>
              <a:t>in the solar system 1,200 mph</a:t>
            </a:r>
          </a:p>
        </p:txBody>
      </p:sp>
      <p:pic>
        <p:nvPicPr>
          <p:cNvPr id="61444" name="Picture 4"/>
          <p:cNvPicPr>
            <a:picLocks noChangeAspect="1"/>
          </p:cNvPicPr>
          <p:nvPr/>
        </p:nvPicPr>
        <p:blipFill>
          <a:blip r:embed="rId2"/>
          <a:srcRect/>
          <a:stretch>
            <a:fillRect/>
          </a:stretch>
        </p:blipFill>
        <p:spPr bwMode="auto">
          <a:xfrm>
            <a:off x="6270625" y="2017713"/>
            <a:ext cx="2416175" cy="294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p:txBody>
          <a:bodyPr/>
          <a:lstStyle/>
          <a:p>
            <a:pPr eaLnBrk="1" hangingPunct="1"/>
            <a:r>
              <a:rPr lang="en-US" smtClean="0">
                <a:solidFill>
                  <a:schemeClr val="bg1"/>
                </a:solidFill>
              </a:rPr>
              <a:t>Internal Heat of Neptune</a:t>
            </a:r>
          </a:p>
        </p:txBody>
      </p:sp>
      <p:sp>
        <p:nvSpPr>
          <p:cNvPr id="62467" name="Content Placeholder 2"/>
          <p:cNvSpPr>
            <a:spLocks noGrp="1"/>
          </p:cNvSpPr>
          <p:nvPr>
            <p:ph idx="4294967295"/>
          </p:nvPr>
        </p:nvSpPr>
        <p:spPr>
          <a:xfrm>
            <a:off x="457200" y="1417638"/>
            <a:ext cx="6589713" cy="4692650"/>
          </a:xfrm>
        </p:spPr>
        <p:txBody>
          <a:bodyPr/>
          <a:lstStyle/>
          <a:p>
            <a:pPr eaLnBrk="1" hangingPunct="1"/>
            <a:r>
              <a:rPr lang="en-US" sz="2000" smtClean="0">
                <a:solidFill>
                  <a:srgbClr val="FFFFFF"/>
                </a:solidFill>
              </a:rPr>
              <a:t>Like Jupiter and Saturn, Neptune appears to have an internal heat source and so it radiates more than twice as much energy as it receives from the Sun. Planetary scientists believe that deep inside Neptune, pressure builds (and heat) until much of its formerly gaseous hydrogen turns into liquid metallic hydrogen, again like Jupiter and Saturn. Under such conditions, the methane found in Neptune's atmosphere also decomposes, as the bonds holding methane's four hydrogen atoms dissolve and the carbon atoms may bind to one another in the extreme pressure to form diamonds (according to a new hypothesis by a team at the University of California at Berkeley and experiments conducted by Robin Benedetti). Hence, a rain of diamonds may be falling toward Neptune's core, which release heat through friction with its heavy atmosphere (Curtis Rist, </a:t>
            </a:r>
            <a:r>
              <a:rPr lang="en-US" sz="2000" i="1" smtClean="0">
                <a:solidFill>
                  <a:srgbClr val="FFFFFF"/>
                </a:solidFill>
              </a:rPr>
              <a:t>Discover</a:t>
            </a:r>
            <a:r>
              <a:rPr lang="en-US" sz="2000" smtClean="0">
                <a:solidFill>
                  <a:srgbClr val="FFFFFF"/>
                </a:solidFill>
              </a:rPr>
              <a:t>, September 2000</a:t>
            </a:r>
            <a:r>
              <a:rPr lang="en-US" sz="2000" smtClean="0"/>
              <a:t>). </a:t>
            </a:r>
          </a:p>
          <a:p>
            <a:pPr eaLnBrk="1" hangingPunct="1"/>
            <a:endParaRPr lang="en-US" sz="1400" smtClean="0"/>
          </a:p>
          <a:p>
            <a:pPr eaLnBrk="1" hangingPunct="1">
              <a:buFont typeface="Arial" charset="0"/>
              <a:buNone/>
            </a:pPr>
            <a:endParaRPr lang="en-US" sz="1400" smtClean="0"/>
          </a:p>
        </p:txBody>
      </p:sp>
      <p:pic>
        <p:nvPicPr>
          <p:cNvPr id="62468" name="Picture 5"/>
          <p:cNvPicPr>
            <a:picLocks noChangeAspect="1"/>
          </p:cNvPicPr>
          <p:nvPr/>
        </p:nvPicPr>
        <p:blipFill>
          <a:blip r:embed="rId3"/>
          <a:srcRect r="37801"/>
          <a:stretch>
            <a:fillRect/>
          </a:stretch>
        </p:blipFill>
        <p:spPr bwMode="auto">
          <a:xfrm>
            <a:off x="7046913" y="3100388"/>
            <a:ext cx="1787525" cy="215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317500" y="298450"/>
            <a:ext cx="5334000" cy="1143000"/>
          </a:xfrm>
        </p:spPr>
        <p:txBody>
          <a:bodyPr/>
          <a:lstStyle/>
          <a:p>
            <a:pPr eaLnBrk="1" hangingPunct="1"/>
            <a:r>
              <a:rPr lang="en-US" sz="4000" dirty="0" smtClean="0"/>
              <a:t>Composition of Mercury</a:t>
            </a:r>
          </a:p>
        </p:txBody>
      </p:sp>
      <p:sp>
        <p:nvSpPr>
          <p:cNvPr id="19459" name="Content Placeholder 2"/>
          <p:cNvSpPr>
            <a:spLocks noGrp="1"/>
          </p:cNvSpPr>
          <p:nvPr>
            <p:ph idx="4294967295"/>
          </p:nvPr>
        </p:nvSpPr>
        <p:spPr>
          <a:xfrm>
            <a:off x="317500" y="1441450"/>
            <a:ext cx="6908800" cy="4984750"/>
          </a:xfrm>
        </p:spPr>
        <p:txBody>
          <a:bodyPr/>
          <a:lstStyle/>
          <a:p>
            <a:pPr eaLnBrk="1" hangingPunct="1"/>
            <a:r>
              <a:rPr lang="en-US" sz="2400" u="sng" dirty="0" smtClean="0">
                <a:solidFill>
                  <a:srgbClr val="FFFF00"/>
                </a:solidFill>
              </a:rPr>
              <a:t>Extremely Dense </a:t>
            </a:r>
            <a:r>
              <a:rPr lang="en-US" sz="2400" dirty="0" smtClean="0">
                <a:solidFill>
                  <a:srgbClr val="FFFFFF"/>
                </a:solidFill>
              </a:rPr>
              <a:t>(5.4 x water)</a:t>
            </a:r>
            <a:endParaRPr lang="en-US" sz="2400" dirty="0" smtClean="0">
              <a:solidFill>
                <a:srgbClr val="FFFF00"/>
              </a:solidFill>
            </a:endParaRPr>
          </a:p>
          <a:p>
            <a:pPr eaLnBrk="1" hangingPunct="1"/>
            <a:r>
              <a:rPr lang="en-US" sz="2400" dirty="0" smtClean="0">
                <a:solidFill>
                  <a:srgbClr val="FFFF00"/>
                </a:solidFill>
              </a:rPr>
              <a:t>Composed of mostly metals</a:t>
            </a:r>
          </a:p>
          <a:p>
            <a:pPr lvl="1" eaLnBrk="1" hangingPunct="1"/>
            <a:r>
              <a:rPr lang="en-US" sz="2400" u="sng" dirty="0" smtClean="0">
                <a:solidFill>
                  <a:srgbClr val="FFFF00"/>
                </a:solidFill>
              </a:rPr>
              <a:t>Iron and Nickel </a:t>
            </a:r>
            <a:r>
              <a:rPr lang="en-US" sz="2400" dirty="0" smtClean="0">
                <a:solidFill>
                  <a:schemeClr val="bg1"/>
                </a:solidFill>
              </a:rPr>
              <a:t>core</a:t>
            </a:r>
          </a:p>
          <a:p>
            <a:pPr lvl="1" eaLnBrk="1" hangingPunct="1"/>
            <a:r>
              <a:rPr lang="en-US" sz="2400" dirty="0" smtClean="0"/>
              <a:t>Rock layer </a:t>
            </a:r>
          </a:p>
          <a:p>
            <a:pPr lvl="1" eaLnBrk="1" hangingPunct="1"/>
            <a:r>
              <a:rPr lang="en-US" sz="2400" dirty="0" smtClean="0"/>
              <a:t>Brittle cracked crust</a:t>
            </a:r>
          </a:p>
          <a:p>
            <a:pPr marL="0" indent="0" eaLnBrk="1" hangingPunct="1">
              <a:buNone/>
            </a:pPr>
            <a:endParaRPr lang="en-US" sz="2400" dirty="0" smtClean="0">
              <a:solidFill>
                <a:srgbClr val="FFFF00"/>
              </a:solidFill>
            </a:endParaRPr>
          </a:p>
          <a:p>
            <a:pPr eaLnBrk="1" hangingPunct="1"/>
            <a:r>
              <a:rPr lang="en-US" sz="2400" u="sng" dirty="0" smtClean="0">
                <a:solidFill>
                  <a:srgbClr val="FFFF00"/>
                </a:solidFill>
              </a:rPr>
              <a:t>Highly Cratered </a:t>
            </a:r>
            <a:r>
              <a:rPr lang="en-US" sz="2400" dirty="0" smtClean="0"/>
              <a:t>Surface due to bombardment from space</a:t>
            </a:r>
          </a:p>
          <a:p>
            <a:pPr eaLnBrk="1" hangingPunct="1"/>
            <a:r>
              <a:rPr lang="en-US" sz="2400" u="sng" dirty="0" smtClean="0">
                <a:solidFill>
                  <a:srgbClr val="FFFF00"/>
                </a:solidFill>
              </a:rPr>
              <a:t>Rocky surface of solidified lava and high cliffs</a:t>
            </a:r>
          </a:p>
          <a:p>
            <a:pPr eaLnBrk="1" hangingPunct="1"/>
            <a:r>
              <a:rPr lang="en-US" sz="2400" dirty="0" smtClean="0"/>
              <a:t>Scientists suspect </a:t>
            </a:r>
            <a:r>
              <a:rPr lang="en-US" sz="2400" dirty="0" smtClean="0">
                <a:solidFill>
                  <a:srgbClr val="00CC00"/>
                </a:solidFill>
              </a:rPr>
              <a:t>frozen water (H</a:t>
            </a:r>
            <a:r>
              <a:rPr lang="en-US" sz="1200" dirty="0" smtClean="0">
                <a:solidFill>
                  <a:srgbClr val="00CC00"/>
                </a:solidFill>
              </a:rPr>
              <a:t>2</a:t>
            </a:r>
            <a:r>
              <a:rPr lang="en-US" sz="2400" dirty="0" smtClean="0">
                <a:solidFill>
                  <a:srgbClr val="00CC00"/>
                </a:solidFill>
              </a:rPr>
              <a:t>0) may be trapped deep in some of the craters at the poles </a:t>
            </a:r>
            <a:r>
              <a:rPr lang="en-US" sz="2400" dirty="0" smtClean="0"/>
              <a:t>which never get sunlight</a:t>
            </a:r>
          </a:p>
        </p:txBody>
      </p:sp>
      <p:pic>
        <p:nvPicPr>
          <p:cNvPr id="19460" name="Picture 4" descr="Relative Composition"/>
          <p:cNvPicPr>
            <a:picLocks noChangeAspect="1" noChangeArrowheads="1"/>
          </p:cNvPicPr>
          <p:nvPr/>
        </p:nvPicPr>
        <p:blipFill>
          <a:blip r:embed="rId2"/>
          <a:srcRect/>
          <a:stretch>
            <a:fillRect/>
          </a:stretch>
        </p:blipFill>
        <p:spPr bwMode="auto">
          <a:xfrm>
            <a:off x="5791200" y="1143000"/>
            <a:ext cx="3352800" cy="2751138"/>
          </a:xfrm>
          <a:prstGeom prst="rect">
            <a:avLst/>
          </a:prstGeom>
          <a:noFill/>
          <a:ln w="9525">
            <a:noFill/>
            <a:miter lim="800000"/>
            <a:headEnd/>
            <a:tailEnd/>
          </a:ln>
        </p:spPr>
      </p:pic>
      <p:pic>
        <p:nvPicPr>
          <p:cNvPr id="19461" name="Picture 5" descr="mercury-vss00079"/>
          <p:cNvPicPr>
            <a:picLocks noChangeAspect="1" noChangeArrowheads="1"/>
          </p:cNvPicPr>
          <p:nvPr/>
        </p:nvPicPr>
        <p:blipFill>
          <a:blip r:embed="rId3"/>
          <a:srcRect/>
          <a:stretch>
            <a:fillRect/>
          </a:stretch>
        </p:blipFill>
        <p:spPr bwMode="auto">
          <a:xfrm>
            <a:off x="7226300" y="4492625"/>
            <a:ext cx="1917700" cy="1933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p:txBody>
          <a:bodyPr/>
          <a:lstStyle/>
          <a:p>
            <a:pPr eaLnBrk="1" hangingPunct="1"/>
            <a:r>
              <a:rPr lang="en-US" dirty="0" smtClean="0"/>
              <a:t>Moons of Neptune</a:t>
            </a:r>
          </a:p>
        </p:txBody>
      </p:sp>
      <p:sp>
        <p:nvSpPr>
          <p:cNvPr id="60419" name="Content Placeholder 2"/>
          <p:cNvSpPr>
            <a:spLocks noGrp="1"/>
          </p:cNvSpPr>
          <p:nvPr>
            <p:ph idx="4294967295"/>
          </p:nvPr>
        </p:nvSpPr>
        <p:spPr/>
        <p:txBody>
          <a:bodyPr/>
          <a:lstStyle/>
          <a:p>
            <a:pPr eaLnBrk="1" hangingPunct="1"/>
            <a:r>
              <a:rPr lang="en-US" dirty="0" smtClean="0"/>
              <a:t>At least </a:t>
            </a:r>
            <a:r>
              <a:rPr lang="en-US" dirty="0" smtClean="0">
                <a:solidFill>
                  <a:srgbClr val="FFFF00"/>
                </a:solidFill>
              </a:rPr>
              <a:t>13 satellites</a:t>
            </a:r>
          </a:p>
          <a:p>
            <a:pPr eaLnBrk="1" hangingPunct="1"/>
            <a:r>
              <a:rPr lang="en-US" dirty="0" smtClean="0">
                <a:solidFill>
                  <a:srgbClr val="FFFF00"/>
                </a:solidFill>
              </a:rPr>
              <a:t>Some of Neptune’s moons</a:t>
            </a:r>
            <a:r>
              <a:rPr lang="en-US" dirty="0" smtClean="0">
                <a:solidFill>
                  <a:schemeClr val="bg1"/>
                </a:solidFill>
              </a:rPr>
              <a:t> </a:t>
            </a:r>
            <a:r>
              <a:rPr lang="en-US" dirty="0" smtClean="0"/>
              <a:t>did not form at the time of Neptune’s formation,</a:t>
            </a:r>
            <a:r>
              <a:rPr lang="en-US" dirty="0" smtClean="0">
                <a:solidFill>
                  <a:schemeClr val="bg1"/>
                </a:solidFill>
              </a:rPr>
              <a:t> </a:t>
            </a:r>
            <a:r>
              <a:rPr lang="en-US" dirty="0" smtClean="0">
                <a:solidFill>
                  <a:srgbClr val="FFFF00"/>
                </a:solidFill>
              </a:rPr>
              <a:t>but were captured later by gravity</a:t>
            </a:r>
            <a:endParaRPr lang="en-US" dirty="0" smtClean="0"/>
          </a:p>
          <a:p>
            <a:pPr eaLnBrk="1" hangingPunct="1"/>
            <a:r>
              <a:rPr lang="en-US" dirty="0" smtClean="0"/>
              <a:t>One piece of evidence for this is that Neptune’s largest moon, Triton, revolves in the opposite direction of Neptune’s rotation</a:t>
            </a:r>
          </a:p>
          <a:p>
            <a:pPr eaLnBrk="1" hangingPunct="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p:txBody>
          <a:bodyPr/>
          <a:lstStyle/>
          <a:p>
            <a:pPr eaLnBrk="1" hangingPunct="1"/>
            <a:r>
              <a:rPr lang="en-US" dirty="0" smtClean="0"/>
              <a:t>Jovian Planets Overview</a:t>
            </a:r>
          </a:p>
        </p:txBody>
      </p:sp>
      <p:sp>
        <p:nvSpPr>
          <p:cNvPr id="62467" name="Content Placeholder 2"/>
          <p:cNvSpPr>
            <a:spLocks noGrp="1"/>
          </p:cNvSpPr>
          <p:nvPr>
            <p:ph idx="4294967295"/>
          </p:nvPr>
        </p:nvSpPr>
        <p:spPr>
          <a:xfrm>
            <a:off x="457200" y="1417638"/>
            <a:ext cx="8229600" cy="4525962"/>
          </a:xfrm>
        </p:spPr>
        <p:txBody>
          <a:bodyPr/>
          <a:lstStyle/>
          <a:p>
            <a:r>
              <a:rPr lang="en-US" sz="2400" dirty="0" smtClean="0"/>
              <a:t>Also known as </a:t>
            </a:r>
            <a:r>
              <a:rPr lang="en-US" sz="2400" u="sng" dirty="0" smtClean="0">
                <a:solidFill>
                  <a:srgbClr val="FFFF00"/>
                </a:solidFill>
              </a:rPr>
              <a:t>Jovian Planets </a:t>
            </a:r>
            <a:r>
              <a:rPr lang="en-US" sz="2400" dirty="0" smtClean="0"/>
              <a:t>(meaning Jupiter-like)</a:t>
            </a:r>
          </a:p>
          <a:p>
            <a:r>
              <a:rPr lang="en-US" sz="2400" dirty="0" smtClean="0"/>
              <a:t>Made up of </a:t>
            </a:r>
            <a:r>
              <a:rPr lang="en-US" sz="2400" dirty="0" smtClean="0">
                <a:solidFill>
                  <a:srgbClr val="FFFF00"/>
                </a:solidFill>
              </a:rPr>
              <a:t>Hydrogen, Helium</a:t>
            </a:r>
            <a:r>
              <a:rPr lang="en-US" sz="2400" dirty="0" smtClean="0">
                <a:solidFill>
                  <a:srgbClr val="FF0000"/>
                </a:solidFill>
              </a:rPr>
              <a:t>,</a:t>
            </a:r>
            <a:r>
              <a:rPr lang="en-US" sz="2400" dirty="0" smtClean="0">
                <a:solidFill>
                  <a:schemeClr val="bg1"/>
                </a:solidFill>
              </a:rPr>
              <a:t> </a:t>
            </a:r>
            <a:r>
              <a:rPr lang="en-US" sz="2400" dirty="0" smtClean="0"/>
              <a:t>and</a:t>
            </a:r>
            <a:r>
              <a:rPr lang="en-US" sz="2400" dirty="0" smtClean="0">
                <a:solidFill>
                  <a:schemeClr val="bg1"/>
                </a:solidFill>
              </a:rPr>
              <a:t> </a:t>
            </a:r>
            <a:r>
              <a:rPr lang="en-US" sz="2400" dirty="0" smtClean="0">
                <a:solidFill>
                  <a:srgbClr val="FFFF00"/>
                </a:solidFill>
              </a:rPr>
              <a:t>ices</a:t>
            </a:r>
          </a:p>
          <a:p>
            <a:r>
              <a:rPr lang="en-US" sz="2400" dirty="0" smtClean="0">
                <a:solidFill>
                  <a:srgbClr val="FFFF00"/>
                </a:solidFill>
              </a:rPr>
              <a:t>Colder</a:t>
            </a:r>
            <a:r>
              <a:rPr lang="en-US" sz="2400" dirty="0" smtClean="0">
                <a:solidFill>
                  <a:srgbClr val="FF0000"/>
                </a:solidFill>
              </a:rPr>
              <a:t> </a:t>
            </a:r>
            <a:r>
              <a:rPr lang="en-US" sz="2400" dirty="0" smtClean="0"/>
              <a:t>than</a:t>
            </a:r>
            <a:r>
              <a:rPr lang="en-US" sz="2400" dirty="0" smtClean="0">
                <a:solidFill>
                  <a:schemeClr val="bg1"/>
                </a:solidFill>
              </a:rPr>
              <a:t> </a:t>
            </a:r>
            <a:r>
              <a:rPr lang="en-US" sz="2400" dirty="0" smtClean="0"/>
              <a:t>Inner Planets</a:t>
            </a:r>
          </a:p>
          <a:p>
            <a:r>
              <a:rPr lang="en-US" sz="2400" dirty="0" smtClean="0"/>
              <a:t>Much</a:t>
            </a:r>
            <a:r>
              <a:rPr lang="en-US" sz="2400" dirty="0" smtClean="0">
                <a:solidFill>
                  <a:schemeClr val="bg1"/>
                </a:solidFill>
              </a:rPr>
              <a:t> </a:t>
            </a:r>
            <a:r>
              <a:rPr lang="en-US" sz="2400" dirty="0" smtClean="0">
                <a:solidFill>
                  <a:srgbClr val="FFFF00"/>
                </a:solidFill>
              </a:rPr>
              <a:t>larger</a:t>
            </a:r>
            <a:r>
              <a:rPr lang="en-US" sz="2400" dirty="0" smtClean="0">
                <a:solidFill>
                  <a:srgbClr val="FF0000"/>
                </a:solidFill>
              </a:rPr>
              <a:t> </a:t>
            </a:r>
            <a:r>
              <a:rPr lang="en-US" sz="2400" dirty="0" smtClean="0"/>
              <a:t>than Inner Planets, that’s why they are called </a:t>
            </a:r>
            <a:r>
              <a:rPr lang="en-US" sz="2400" dirty="0" smtClean="0">
                <a:solidFill>
                  <a:srgbClr val="FFFF00"/>
                </a:solidFill>
              </a:rPr>
              <a:t>“Gas</a:t>
            </a:r>
            <a:r>
              <a:rPr lang="en-US" sz="2400" dirty="0" smtClean="0">
                <a:solidFill>
                  <a:srgbClr val="FF0000"/>
                </a:solidFill>
              </a:rPr>
              <a:t> </a:t>
            </a:r>
            <a:r>
              <a:rPr lang="en-US" sz="2400" dirty="0" smtClean="0">
                <a:solidFill>
                  <a:srgbClr val="FFFF00"/>
                </a:solidFill>
              </a:rPr>
              <a:t>Giants”</a:t>
            </a:r>
          </a:p>
          <a:p>
            <a:r>
              <a:rPr lang="en-US" sz="2400" dirty="0" smtClean="0"/>
              <a:t>Have relatively</a:t>
            </a:r>
          </a:p>
          <a:p>
            <a:pPr lvl="1"/>
            <a:r>
              <a:rPr lang="en-US" sz="2000" dirty="0" smtClean="0">
                <a:solidFill>
                  <a:srgbClr val="FFFF00"/>
                </a:solidFill>
              </a:rPr>
              <a:t>Low </a:t>
            </a:r>
            <a:r>
              <a:rPr lang="en-US" sz="2000" dirty="0" smtClean="0"/>
              <a:t>density</a:t>
            </a:r>
          </a:p>
          <a:p>
            <a:pPr lvl="1"/>
            <a:r>
              <a:rPr lang="en-US" sz="2000" dirty="0" smtClean="0">
                <a:solidFill>
                  <a:srgbClr val="FFFF00"/>
                </a:solidFill>
              </a:rPr>
              <a:t>Rapid </a:t>
            </a:r>
            <a:r>
              <a:rPr lang="en-US" sz="2000" dirty="0" smtClean="0"/>
              <a:t>rotation</a:t>
            </a:r>
          </a:p>
          <a:p>
            <a:pPr lvl="1"/>
            <a:r>
              <a:rPr lang="en-US" sz="2000" dirty="0" smtClean="0">
                <a:solidFill>
                  <a:srgbClr val="FFFF00"/>
                </a:solidFill>
              </a:rPr>
              <a:t>Deep</a:t>
            </a:r>
            <a:r>
              <a:rPr lang="en-US" sz="2000" dirty="0" smtClean="0">
                <a:solidFill>
                  <a:srgbClr val="FF0000"/>
                </a:solidFill>
              </a:rPr>
              <a:t> </a:t>
            </a:r>
            <a:r>
              <a:rPr lang="en-US" sz="2000" dirty="0" smtClean="0"/>
              <a:t>atmospheres</a:t>
            </a:r>
          </a:p>
          <a:p>
            <a:pPr lvl="1"/>
            <a:r>
              <a:rPr lang="en-US" sz="2000" dirty="0" smtClean="0">
                <a:solidFill>
                  <a:srgbClr val="FFFF00"/>
                </a:solidFill>
              </a:rPr>
              <a:t>Have </a:t>
            </a:r>
            <a:r>
              <a:rPr lang="en-US" sz="2000" dirty="0" smtClean="0"/>
              <a:t>rings</a:t>
            </a:r>
          </a:p>
          <a:p>
            <a:pPr lvl="1"/>
            <a:r>
              <a:rPr lang="en-US" sz="2000" dirty="0" smtClean="0">
                <a:solidFill>
                  <a:srgbClr val="FFFF00"/>
                </a:solidFill>
              </a:rPr>
              <a:t>Many </a:t>
            </a:r>
            <a:r>
              <a:rPr lang="en-US" sz="2000" dirty="0" smtClean="0"/>
              <a:t>satellites</a:t>
            </a:r>
          </a:p>
        </p:txBody>
      </p:sp>
      <p:pic>
        <p:nvPicPr>
          <p:cNvPr id="65540" name="Picture 6" descr="jovians"/>
          <p:cNvPicPr>
            <a:picLocks noChangeAspect="1" noChangeArrowheads="1"/>
          </p:cNvPicPr>
          <p:nvPr/>
        </p:nvPicPr>
        <p:blipFill>
          <a:blip r:embed="rId2"/>
          <a:srcRect/>
          <a:stretch>
            <a:fillRect/>
          </a:stretch>
        </p:blipFill>
        <p:spPr bwMode="auto">
          <a:xfrm>
            <a:off x="3751263" y="3797300"/>
            <a:ext cx="4935537" cy="2146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46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46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46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467">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467">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4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ChangeAspect="1"/>
          </p:cNvPicPr>
          <p:nvPr/>
        </p:nvPicPr>
        <p:blipFill>
          <a:blip r:embed="rId3"/>
          <a:srcRect/>
          <a:stretch>
            <a:fillRect/>
          </a:stretch>
        </p:blipFill>
        <p:spPr bwMode="auto">
          <a:xfrm>
            <a:off x="6288088" y="3179763"/>
            <a:ext cx="2855912" cy="2141537"/>
          </a:xfrm>
          <a:prstGeom prst="rect">
            <a:avLst/>
          </a:prstGeom>
          <a:noFill/>
          <a:ln w="9525">
            <a:noFill/>
            <a:miter lim="800000"/>
            <a:headEnd/>
            <a:tailEnd/>
          </a:ln>
        </p:spPr>
      </p:pic>
      <p:sp>
        <p:nvSpPr>
          <p:cNvPr id="66563" name="Title 1"/>
          <p:cNvSpPr>
            <a:spLocks noGrp="1"/>
          </p:cNvSpPr>
          <p:nvPr>
            <p:ph type="title"/>
          </p:nvPr>
        </p:nvSpPr>
        <p:spPr>
          <a:xfrm rot="10800000" flipV="1">
            <a:off x="357188" y="760413"/>
            <a:ext cx="4016375" cy="1314450"/>
          </a:xfrm>
        </p:spPr>
        <p:txBody>
          <a:bodyPr/>
          <a:lstStyle/>
          <a:p>
            <a:pPr eaLnBrk="1" hangingPunct="1"/>
            <a:r>
              <a:rPr lang="en-US" dirty="0" smtClean="0"/>
              <a:t>Pluto- Dwarf Planet</a:t>
            </a:r>
          </a:p>
        </p:txBody>
      </p:sp>
      <p:sp>
        <p:nvSpPr>
          <p:cNvPr id="66564" name="Content Placeholder 2"/>
          <p:cNvSpPr>
            <a:spLocks noGrp="1"/>
          </p:cNvSpPr>
          <p:nvPr>
            <p:ph idx="1"/>
          </p:nvPr>
        </p:nvSpPr>
        <p:spPr>
          <a:xfrm>
            <a:off x="258763" y="2732088"/>
            <a:ext cx="6029325" cy="3884612"/>
          </a:xfrm>
        </p:spPr>
        <p:txBody>
          <a:bodyPr/>
          <a:lstStyle/>
          <a:p>
            <a:pPr eaLnBrk="1" hangingPunct="1"/>
            <a:r>
              <a:rPr lang="en-US" sz="2000" dirty="0" smtClean="0"/>
              <a:t>Less than 2 x smaller than The Moon</a:t>
            </a:r>
          </a:p>
          <a:p>
            <a:pPr eaLnBrk="1" hangingPunct="1"/>
            <a:r>
              <a:rPr lang="en-US" sz="2000" dirty="0" smtClean="0"/>
              <a:t>Merely the largest of thousands of objects that revolve around the sun outside of Neptune</a:t>
            </a:r>
          </a:p>
          <a:p>
            <a:pPr eaLnBrk="1" hangingPunct="1"/>
            <a:r>
              <a:rPr lang="en-US" sz="2000" dirty="0" smtClean="0"/>
              <a:t>If astronomers had discovered the objects first, they may never have called a Pluto a planet</a:t>
            </a:r>
          </a:p>
          <a:p>
            <a:pPr eaLnBrk="1" hangingPunct="1"/>
            <a:r>
              <a:rPr lang="en-US" sz="2000" dirty="0" smtClean="0"/>
              <a:t>The new definition offered today would set up a three-tiered classification scheme with eight “planets”; a group of “dwarf-planets” that would include Pluto, Ceres, </a:t>
            </a:r>
            <a:r>
              <a:rPr lang="en-US" sz="2000" dirty="0" err="1" smtClean="0"/>
              <a:t>Xena</a:t>
            </a:r>
            <a:r>
              <a:rPr lang="en-US" sz="2000" dirty="0" smtClean="0"/>
              <a:t> and many other icy balls in the outer solar system; and thousands of “smaller solar system bodies,” like comets and asteroids.</a:t>
            </a:r>
          </a:p>
          <a:p>
            <a:pPr eaLnBrk="1" hangingPunct="1"/>
            <a:r>
              <a:rPr lang="en-US" sz="2000" dirty="0" smtClean="0"/>
              <a:t>Pluto is now identified as part of the Kuiper Belt</a:t>
            </a:r>
          </a:p>
          <a:p>
            <a:pPr eaLnBrk="1" hangingPunct="1"/>
            <a:endParaRPr lang="en-US" dirty="0" smtClean="0"/>
          </a:p>
        </p:txBody>
      </p:sp>
      <p:pic>
        <p:nvPicPr>
          <p:cNvPr id="66565" name="Picture 3"/>
          <p:cNvPicPr>
            <a:picLocks noChangeAspect="1"/>
          </p:cNvPicPr>
          <p:nvPr/>
        </p:nvPicPr>
        <p:blipFill>
          <a:blip r:embed="rId4"/>
          <a:srcRect/>
          <a:stretch>
            <a:fillRect/>
          </a:stretch>
        </p:blipFill>
        <p:spPr bwMode="auto">
          <a:xfrm>
            <a:off x="4471988" y="103188"/>
            <a:ext cx="4672012" cy="262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p:txBody>
          <a:bodyPr/>
          <a:lstStyle/>
          <a:p>
            <a:pPr eaLnBrk="1" hangingPunct="1"/>
            <a:r>
              <a:rPr lang="en-US" dirty="0" smtClean="0"/>
              <a:t>Kuiper Belt</a:t>
            </a:r>
          </a:p>
        </p:txBody>
      </p:sp>
      <p:sp>
        <p:nvSpPr>
          <p:cNvPr id="63491" name="Content Placeholder 2"/>
          <p:cNvSpPr>
            <a:spLocks noGrp="1"/>
          </p:cNvSpPr>
          <p:nvPr>
            <p:ph idx="4294967295"/>
          </p:nvPr>
        </p:nvSpPr>
        <p:spPr>
          <a:xfrm>
            <a:off x="457200" y="1600200"/>
            <a:ext cx="4308475" cy="2047875"/>
          </a:xfrm>
        </p:spPr>
        <p:txBody>
          <a:bodyPr/>
          <a:lstStyle/>
          <a:p>
            <a:pPr eaLnBrk="1" hangingPunct="1"/>
            <a:r>
              <a:rPr lang="en-US" sz="2000" dirty="0" smtClean="0"/>
              <a:t>Source of short period comets</a:t>
            </a:r>
          </a:p>
          <a:p>
            <a:pPr eaLnBrk="1" hangingPunct="1"/>
            <a:r>
              <a:rPr lang="en-US" sz="2000" dirty="0" smtClean="0"/>
              <a:t>Come from a disc shaped region outside Neptune</a:t>
            </a:r>
          </a:p>
          <a:p>
            <a:pPr eaLnBrk="1" hangingPunct="1"/>
            <a:r>
              <a:rPr lang="en-US" sz="2000" dirty="0" smtClean="0"/>
              <a:t>Where potential planet forming debris collected</a:t>
            </a:r>
          </a:p>
        </p:txBody>
      </p:sp>
      <p:pic>
        <p:nvPicPr>
          <p:cNvPr id="68612" name="Picture 3"/>
          <p:cNvPicPr>
            <a:picLocks noChangeAspect="1"/>
          </p:cNvPicPr>
          <p:nvPr/>
        </p:nvPicPr>
        <p:blipFill>
          <a:blip r:embed="rId2"/>
          <a:srcRect/>
          <a:stretch>
            <a:fillRect/>
          </a:stretch>
        </p:blipFill>
        <p:spPr bwMode="auto">
          <a:xfrm>
            <a:off x="3954463" y="3543300"/>
            <a:ext cx="4732337" cy="2568575"/>
          </a:xfrm>
          <a:prstGeom prst="rect">
            <a:avLst/>
          </a:prstGeom>
          <a:noFill/>
          <a:ln w="9525">
            <a:noFill/>
            <a:miter lim="800000"/>
            <a:headEnd/>
            <a:tailEnd/>
          </a:ln>
        </p:spPr>
      </p:pic>
      <p:pic>
        <p:nvPicPr>
          <p:cNvPr id="68613" name="Picture 4"/>
          <p:cNvPicPr>
            <a:picLocks noChangeAspect="1"/>
          </p:cNvPicPr>
          <p:nvPr/>
        </p:nvPicPr>
        <p:blipFill>
          <a:blip r:embed="rId3"/>
          <a:srcRect/>
          <a:stretch>
            <a:fillRect/>
          </a:stretch>
        </p:blipFill>
        <p:spPr bwMode="auto">
          <a:xfrm>
            <a:off x="850900" y="3648075"/>
            <a:ext cx="2593975" cy="246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2000"/>
                                        <p:tgtEl>
                                          <p:spTgt spid="6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fade">
                                      <p:cBhvr>
                                        <p:cTn id="12" dur="2000"/>
                                        <p:tgtEl>
                                          <p:spTgt spid="634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Effect transition="in" filter="fade">
                                      <p:cBhvr>
                                        <p:cTn id="17" dur="2000"/>
                                        <p:tgtEl>
                                          <p:spTgt spid="634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p:cNvPicPr>
            <a:picLocks noChangeAspect="1"/>
          </p:cNvPicPr>
          <p:nvPr/>
        </p:nvPicPr>
        <p:blipFill>
          <a:blip r:embed="rId2"/>
          <a:srcRect/>
          <a:stretch>
            <a:fillRect/>
          </a:stretch>
        </p:blipFill>
        <p:spPr bwMode="auto">
          <a:xfrm>
            <a:off x="0" y="1227138"/>
            <a:ext cx="5165725" cy="5165725"/>
          </a:xfrm>
          <a:prstGeom prst="rect">
            <a:avLst/>
          </a:prstGeom>
          <a:noFill/>
          <a:ln w="9525">
            <a:noFill/>
            <a:miter lim="800000"/>
            <a:headEnd/>
            <a:tailEnd/>
          </a:ln>
        </p:spPr>
      </p:pic>
      <p:sp>
        <p:nvSpPr>
          <p:cNvPr id="69635" name="Title 1"/>
          <p:cNvSpPr>
            <a:spLocks noGrp="1"/>
          </p:cNvSpPr>
          <p:nvPr>
            <p:ph type="title" idx="4294967295"/>
          </p:nvPr>
        </p:nvSpPr>
        <p:spPr>
          <a:xfrm>
            <a:off x="785813" y="274638"/>
            <a:ext cx="3695700" cy="1143000"/>
          </a:xfrm>
        </p:spPr>
        <p:txBody>
          <a:bodyPr/>
          <a:lstStyle/>
          <a:p>
            <a:pPr eaLnBrk="1" hangingPunct="1"/>
            <a:r>
              <a:rPr lang="en-US" dirty="0" err="1" smtClean="0"/>
              <a:t>Oort</a:t>
            </a:r>
            <a:r>
              <a:rPr lang="en-US" dirty="0" smtClean="0"/>
              <a:t> Cloud</a:t>
            </a:r>
          </a:p>
        </p:txBody>
      </p:sp>
      <p:sp>
        <p:nvSpPr>
          <p:cNvPr id="64516" name="Content Placeholder 2"/>
          <p:cNvSpPr>
            <a:spLocks noGrp="1"/>
          </p:cNvSpPr>
          <p:nvPr>
            <p:ph idx="4294967295"/>
          </p:nvPr>
        </p:nvSpPr>
        <p:spPr>
          <a:xfrm>
            <a:off x="4481513" y="941388"/>
            <a:ext cx="4308475" cy="5451475"/>
          </a:xfrm>
        </p:spPr>
        <p:txBody>
          <a:bodyPr/>
          <a:lstStyle/>
          <a:p>
            <a:pPr eaLnBrk="1" hangingPunct="1"/>
            <a:r>
              <a:rPr lang="en-US" sz="2400" dirty="0" smtClean="0"/>
              <a:t>Source of long period comets</a:t>
            </a:r>
          </a:p>
          <a:p>
            <a:pPr eaLnBrk="1" hangingPunct="1"/>
            <a:r>
              <a:rPr lang="en-US" sz="2400" dirty="0" smtClean="0"/>
              <a:t>Icy rocky remnants left over from the creation of the solar system</a:t>
            </a:r>
          </a:p>
          <a:p>
            <a:pPr eaLnBrk="1" hangingPunct="1"/>
            <a:r>
              <a:rPr lang="en-US" sz="2400" dirty="0" smtClean="0"/>
              <a:t>On the outskirts of our solar system, where suns gravity ends</a:t>
            </a:r>
          </a:p>
          <a:p>
            <a:pPr eaLnBrk="1" hangingPunct="1"/>
            <a:r>
              <a:rPr lang="en-US" sz="2400" dirty="0" smtClean="0"/>
              <a:t>Occasionally icy bodies are </a:t>
            </a:r>
            <a:r>
              <a:rPr lang="en-US" sz="2400" dirty="0" smtClean="0">
                <a:solidFill>
                  <a:srgbClr val="FFFFFF"/>
                </a:solidFill>
              </a:rPr>
              <a:t>knocked out of balance by giant molecular clouds or stars passing nearby, or tidal interactions with the milky way galaxy’s disc.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milky way"/>
          <p:cNvPicPr>
            <a:picLocks noChangeAspect="1" noChangeArrowheads="1"/>
          </p:cNvPicPr>
          <p:nvPr/>
        </p:nvPicPr>
        <p:blipFill>
          <a:blip r:embed="rId2"/>
          <a:srcRect/>
          <a:stretch>
            <a:fillRect/>
          </a:stretch>
        </p:blipFill>
        <p:spPr bwMode="auto">
          <a:xfrm>
            <a:off x="1958975" y="684213"/>
            <a:ext cx="5443538" cy="5443537"/>
          </a:xfrm>
          <a:prstGeom prst="rect">
            <a:avLst/>
          </a:prstGeom>
          <a:noFill/>
          <a:ln w="9525">
            <a:noFill/>
            <a:miter lim="800000"/>
            <a:headEnd/>
            <a:tailEnd/>
          </a:ln>
        </p:spPr>
      </p:pic>
      <p:sp>
        <p:nvSpPr>
          <p:cNvPr id="70659" name="Text Box 7"/>
          <p:cNvSpPr txBox="1">
            <a:spLocks noChangeArrowheads="1"/>
          </p:cNvSpPr>
          <p:nvPr/>
        </p:nvSpPr>
        <p:spPr bwMode="auto">
          <a:xfrm>
            <a:off x="0" y="150813"/>
            <a:ext cx="9144000" cy="1077912"/>
          </a:xfrm>
          <a:prstGeom prst="rect">
            <a:avLst/>
          </a:prstGeom>
          <a:noFill/>
          <a:ln w="9525">
            <a:noFill/>
            <a:miter lim="800000"/>
            <a:headEnd/>
            <a:tailEnd/>
          </a:ln>
        </p:spPr>
        <p:txBody>
          <a:bodyPr>
            <a:spAutoFit/>
          </a:bodyPr>
          <a:lstStyle/>
          <a:p>
            <a:pPr algn="ctr" defTabSz="914400"/>
            <a:r>
              <a:rPr lang="en-US" sz="3200" dirty="0">
                <a:latin typeface="Calibri" pitchFamily="34" charset="0"/>
              </a:rPr>
              <a:t>Our Solar System is located in one of the spiral arms of the Milky Way Galaxy (view from above)</a:t>
            </a:r>
          </a:p>
        </p:txBody>
      </p:sp>
      <p:sp>
        <p:nvSpPr>
          <p:cNvPr id="70660" name="Text Box 8"/>
          <p:cNvSpPr txBox="1">
            <a:spLocks noChangeArrowheads="1"/>
          </p:cNvSpPr>
          <p:nvPr/>
        </p:nvSpPr>
        <p:spPr bwMode="auto">
          <a:xfrm>
            <a:off x="290513" y="5435600"/>
            <a:ext cx="8570912" cy="1384300"/>
          </a:xfrm>
          <a:prstGeom prst="rect">
            <a:avLst/>
          </a:prstGeom>
          <a:noFill/>
          <a:ln w="9525">
            <a:noFill/>
            <a:miter lim="800000"/>
            <a:headEnd/>
            <a:tailEnd/>
          </a:ln>
        </p:spPr>
        <p:txBody>
          <a:bodyPr>
            <a:spAutoFit/>
          </a:bodyPr>
          <a:lstStyle/>
          <a:p>
            <a:pPr algn="ctr"/>
            <a:r>
              <a:rPr lang="en-US" sz="2800" dirty="0">
                <a:latin typeface="Calibri" pitchFamily="34" charset="0"/>
              </a:rPr>
              <a:t>There are many other suns orbiting in the Milky Way</a:t>
            </a:r>
          </a:p>
          <a:p>
            <a:pPr algn="ctr"/>
            <a:r>
              <a:rPr lang="en-US" sz="2800" dirty="0">
                <a:latin typeface="Calibri" pitchFamily="34" charset="0"/>
              </a:rPr>
              <a:t>We now know that many of those suns have planets of their own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2503871" y="1606550"/>
            <a:ext cx="4660900" cy="579438"/>
          </a:xfrm>
          <a:prstGeom prst="rect">
            <a:avLst/>
          </a:prstGeom>
          <a:noFill/>
          <a:ln w="9525">
            <a:noFill/>
            <a:miter lim="800000"/>
            <a:headEnd/>
            <a:tailEnd/>
          </a:ln>
        </p:spPr>
        <p:txBody>
          <a:bodyPr>
            <a:spAutoFit/>
          </a:bodyPr>
          <a:lstStyle/>
          <a:p>
            <a:pPr algn="ctr" defTabSz="914400"/>
            <a:r>
              <a:rPr lang="en-US" sz="3200" dirty="0">
                <a:latin typeface="Calibri" pitchFamily="34" charset="0"/>
              </a:rPr>
              <a:t>Milky Way (Side View)</a:t>
            </a:r>
          </a:p>
        </p:txBody>
      </p:sp>
      <p:pic>
        <p:nvPicPr>
          <p:cNvPr id="71683" name="Picture 6" descr="side view milky way"/>
          <p:cNvPicPr>
            <a:picLocks noChangeAspect="1" noChangeArrowheads="1"/>
          </p:cNvPicPr>
          <p:nvPr/>
        </p:nvPicPr>
        <p:blipFill>
          <a:blip r:embed="rId2"/>
          <a:srcRect/>
          <a:stretch>
            <a:fillRect/>
          </a:stretch>
        </p:blipFill>
        <p:spPr bwMode="auto">
          <a:xfrm>
            <a:off x="336550" y="2185988"/>
            <a:ext cx="8647113" cy="312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711200" y="5484813"/>
            <a:ext cx="7859713" cy="1066800"/>
          </a:xfrm>
          <a:prstGeom prst="rect">
            <a:avLst/>
          </a:prstGeom>
          <a:noFill/>
          <a:ln w="9525">
            <a:noFill/>
            <a:miter lim="800000"/>
            <a:headEnd/>
            <a:tailEnd/>
          </a:ln>
        </p:spPr>
        <p:txBody>
          <a:bodyPr>
            <a:spAutoFit/>
          </a:bodyPr>
          <a:lstStyle/>
          <a:p>
            <a:pPr algn="ctr" defTabSz="914400"/>
            <a:r>
              <a:rPr lang="en-US" sz="3200" dirty="0">
                <a:latin typeface="Calibri" pitchFamily="34" charset="0"/>
              </a:rPr>
              <a:t>The Milky Way is only one of many </a:t>
            </a:r>
            <a:r>
              <a:rPr lang="en-US" sz="3200" dirty="0" err="1">
                <a:latin typeface="Calibri" pitchFamily="34" charset="0"/>
              </a:rPr>
              <a:t>many</a:t>
            </a:r>
            <a:r>
              <a:rPr lang="en-US" sz="3200" dirty="0">
                <a:latin typeface="Calibri" pitchFamily="34" charset="0"/>
              </a:rPr>
              <a:t> Galaxies orbiting the center of the Universe</a:t>
            </a:r>
          </a:p>
        </p:txBody>
      </p:sp>
      <p:pic>
        <p:nvPicPr>
          <p:cNvPr id="72707" name="Picture 5" descr="many galaxies"/>
          <p:cNvPicPr>
            <a:picLocks noChangeAspect="1" noChangeArrowheads="1"/>
          </p:cNvPicPr>
          <p:nvPr/>
        </p:nvPicPr>
        <p:blipFill>
          <a:blip r:embed="rId2"/>
          <a:srcRect/>
          <a:stretch>
            <a:fillRect/>
          </a:stretch>
        </p:blipFill>
        <p:spPr bwMode="auto">
          <a:xfrm>
            <a:off x="2510631" y="685800"/>
            <a:ext cx="4260850" cy="437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p:txBody>
          <a:bodyPr/>
          <a:lstStyle/>
          <a:p>
            <a:pPr eaLnBrk="1" hangingPunct="1"/>
            <a:r>
              <a:rPr lang="en-US" dirty="0" smtClean="0"/>
              <a:t>Atmosphere of Mercury</a:t>
            </a:r>
          </a:p>
        </p:txBody>
      </p:sp>
      <p:sp>
        <p:nvSpPr>
          <p:cNvPr id="20483" name="Content Placeholder 2"/>
          <p:cNvSpPr>
            <a:spLocks noGrp="1"/>
          </p:cNvSpPr>
          <p:nvPr>
            <p:ph idx="4294967295"/>
          </p:nvPr>
        </p:nvSpPr>
        <p:spPr>
          <a:xfrm>
            <a:off x="457200" y="1417638"/>
            <a:ext cx="8229600" cy="1330325"/>
          </a:xfrm>
        </p:spPr>
        <p:txBody>
          <a:bodyPr/>
          <a:lstStyle/>
          <a:p>
            <a:pPr eaLnBrk="1" hangingPunct="1"/>
            <a:r>
              <a:rPr lang="en-US" dirty="0" smtClean="0"/>
              <a:t>Extremely</a:t>
            </a:r>
            <a:r>
              <a:rPr lang="en-US" dirty="0" smtClean="0">
                <a:solidFill>
                  <a:schemeClr val="bg1"/>
                </a:solidFill>
              </a:rPr>
              <a:t> </a:t>
            </a:r>
            <a:r>
              <a:rPr lang="en-US" smtClean="0">
                <a:solidFill>
                  <a:srgbClr val="FFFF00"/>
                </a:solidFill>
              </a:rPr>
              <a:t>thin atmosphere(almost none)</a:t>
            </a:r>
            <a:r>
              <a:rPr lang="en-US" smtClean="0"/>
              <a:t>- </a:t>
            </a:r>
            <a:r>
              <a:rPr lang="en-US" dirty="0" smtClean="0"/>
              <a:t>very small amounts of Sodium and other gases</a:t>
            </a:r>
          </a:p>
        </p:txBody>
      </p:sp>
      <p:pic>
        <p:nvPicPr>
          <p:cNvPr id="20484" name="Picture 4" descr="mercury's atmosphere"/>
          <p:cNvPicPr>
            <a:picLocks noChangeAspect="1" noChangeArrowheads="1"/>
          </p:cNvPicPr>
          <p:nvPr/>
        </p:nvPicPr>
        <p:blipFill>
          <a:blip r:embed="rId2"/>
          <a:srcRect l="9000" t="9375" r="7875" b="7500"/>
          <a:stretch>
            <a:fillRect/>
          </a:stretch>
        </p:blipFill>
        <p:spPr bwMode="auto">
          <a:xfrm>
            <a:off x="4197350" y="2747963"/>
            <a:ext cx="4629150" cy="2776537"/>
          </a:xfrm>
          <a:prstGeom prst="rect">
            <a:avLst/>
          </a:prstGeom>
          <a:noFill/>
          <a:ln w="9525">
            <a:noFill/>
            <a:miter lim="800000"/>
            <a:headEnd/>
            <a:tailEnd/>
          </a:ln>
        </p:spPr>
      </p:pic>
      <p:sp>
        <p:nvSpPr>
          <p:cNvPr id="20485" name="Text Box 5"/>
          <p:cNvSpPr txBox="1">
            <a:spLocks noChangeArrowheads="1"/>
          </p:cNvSpPr>
          <p:nvPr/>
        </p:nvSpPr>
        <p:spPr bwMode="auto">
          <a:xfrm>
            <a:off x="457200" y="2571750"/>
            <a:ext cx="3740150" cy="4030663"/>
          </a:xfrm>
          <a:prstGeom prst="rect">
            <a:avLst/>
          </a:prstGeom>
          <a:noFill/>
          <a:ln w="9525">
            <a:noFill/>
            <a:miter lim="800000"/>
            <a:headEnd/>
            <a:tailEnd/>
          </a:ln>
        </p:spPr>
        <p:txBody>
          <a:bodyPr>
            <a:spAutoFit/>
          </a:bodyPr>
          <a:lstStyle/>
          <a:p>
            <a:pPr defTabSz="914400">
              <a:buFontTx/>
              <a:buChar char="•"/>
            </a:pPr>
            <a:r>
              <a:rPr lang="en-US" sz="3200" dirty="0">
                <a:latin typeface="Calibri" pitchFamily="34" charset="0"/>
              </a:rPr>
              <a:t>Most gases escaped early on because they became highly excited by heat from the sun and were not contained due to Mercury’s </a:t>
            </a:r>
            <a:r>
              <a:rPr lang="en-US" sz="3200" dirty="0">
                <a:solidFill>
                  <a:srgbClr val="FFFF00"/>
                </a:solidFill>
                <a:latin typeface="Calibri" pitchFamily="34" charset="0"/>
              </a:rPr>
              <a:t>weak gravitational pull</a:t>
            </a:r>
          </a:p>
        </p:txBody>
      </p:sp>
      <p:sp>
        <p:nvSpPr>
          <p:cNvPr id="6" name="TextBox 5"/>
          <p:cNvSpPr txBox="1">
            <a:spLocks noChangeArrowheads="1"/>
          </p:cNvSpPr>
          <p:nvPr/>
        </p:nvSpPr>
        <p:spPr bwMode="auto">
          <a:xfrm>
            <a:off x="3757613" y="5864225"/>
            <a:ext cx="5068887" cy="738188"/>
          </a:xfrm>
          <a:prstGeom prst="rect">
            <a:avLst/>
          </a:prstGeom>
          <a:noFill/>
          <a:ln w="9525">
            <a:noFill/>
            <a:miter lim="800000"/>
            <a:headEnd/>
            <a:tailEnd/>
          </a:ln>
        </p:spPr>
        <p:txBody>
          <a:bodyPr wrap="none">
            <a:spAutoFit/>
          </a:bodyPr>
          <a:lstStyle/>
          <a:p>
            <a:r>
              <a:rPr lang="en-US" sz="2400" dirty="0"/>
              <a:t>On Mercury a100 </a:t>
            </a:r>
            <a:r>
              <a:rPr lang="en-US" sz="2400" dirty="0" err="1"/>
              <a:t>lb</a:t>
            </a:r>
            <a:r>
              <a:rPr lang="en-US" sz="2400" dirty="0"/>
              <a:t> object = 38 </a:t>
            </a:r>
            <a:r>
              <a:rPr lang="en-US" sz="2400" dirty="0" err="1"/>
              <a:t>lbs</a:t>
            </a:r>
            <a:endParaRPr lang="en-US" sz="24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P spid="2048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venus_magellan"/>
          <p:cNvPicPr>
            <a:picLocks noChangeAspect="1" noChangeArrowheads="1"/>
          </p:cNvPicPr>
          <p:nvPr/>
        </p:nvPicPr>
        <p:blipFill>
          <a:blip r:embed="rId2"/>
          <a:srcRect/>
          <a:stretch>
            <a:fillRect/>
          </a:stretch>
        </p:blipFill>
        <p:spPr bwMode="auto">
          <a:xfrm>
            <a:off x="5809988" y="276225"/>
            <a:ext cx="3286125" cy="3286125"/>
          </a:xfrm>
          <a:prstGeom prst="rect">
            <a:avLst/>
          </a:prstGeom>
          <a:noFill/>
          <a:ln w="9525">
            <a:noFill/>
            <a:miter lim="800000"/>
            <a:headEnd/>
            <a:tailEnd/>
          </a:ln>
        </p:spPr>
      </p:pic>
      <p:sp>
        <p:nvSpPr>
          <p:cNvPr id="21507" name="Title 1"/>
          <p:cNvSpPr>
            <a:spLocks noGrp="1"/>
          </p:cNvSpPr>
          <p:nvPr>
            <p:ph type="title"/>
          </p:nvPr>
        </p:nvSpPr>
        <p:spPr>
          <a:xfrm>
            <a:off x="881063" y="557213"/>
            <a:ext cx="4405312" cy="1143000"/>
          </a:xfrm>
        </p:spPr>
        <p:txBody>
          <a:bodyPr/>
          <a:lstStyle/>
          <a:p>
            <a:pPr eaLnBrk="1" hangingPunct="1"/>
            <a:r>
              <a:rPr lang="en-US" sz="5400" dirty="0" smtClean="0"/>
              <a:t>Venus</a:t>
            </a:r>
          </a:p>
        </p:txBody>
      </p:sp>
      <p:sp>
        <p:nvSpPr>
          <p:cNvPr id="2" name="Content Placeholder 2"/>
          <p:cNvSpPr>
            <a:spLocks noGrp="1"/>
          </p:cNvSpPr>
          <p:nvPr>
            <p:ph idx="1"/>
          </p:nvPr>
        </p:nvSpPr>
        <p:spPr>
          <a:xfrm>
            <a:off x="457200" y="4340225"/>
            <a:ext cx="5943600" cy="2232025"/>
          </a:xfrm>
        </p:spPr>
        <p:txBody>
          <a:bodyPr/>
          <a:lstStyle/>
          <a:p>
            <a:pPr eaLnBrk="1" hangingPunct="1">
              <a:buFontTx/>
              <a:buChar char="•"/>
            </a:pPr>
            <a:r>
              <a:rPr lang="en-US" dirty="0" smtClean="0">
                <a:solidFill>
                  <a:srgbClr val="FFFF00"/>
                </a:solidFill>
              </a:rPr>
              <a:t>Extremely bright object </a:t>
            </a:r>
            <a:r>
              <a:rPr lang="en-US" dirty="0" smtClean="0"/>
              <a:t>in sky </a:t>
            </a:r>
          </a:p>
          <a:p>
            <a:pPr eaLnBrk="1" hangingPunct="1">
              <a:buFontTx/>
              <a:buChar char="•"/>
            </a:pPr>
            <a:r>
              <a:rPr lang="en-US" dirty="0" smtClean="0"/>
              <a:t>Often called the Evening Star or Morning Star because it can only be seen at sunset/sunrise</a:t>
            </a:r>
          </a:p>
        </p:txBody>
      </p:sp>
      <p:sp>
        <p:nvSpPr>
          <p:cNvPr id="21509" name="Text Box 5"/>
          <p:cNvSpPr txBox="1">
            <a:spLocks noChangeArrowheads="1"/>
          </p:cNvSpPr>
          <p:nvPr/>
        </p:nvSpPr>
        <p:spPr bwMode="auto">
          <a:xfrm>
            <a:off x="457200" y="2008188"/>
            <a:ext cx="5394960" cy="2062103"/>
          </a:xfrm>
          <a:prstGeom prst="rect">
            <a:avLst/>
          </a:prstGeom>
          <a:solidFill>
            <a:srgbClr val="FFFF00"/>
          </a:solidFill>
          <a:ln w="9525">
            <a:noFill/>
            <a:miter lim="800000"/>
            <a:headEnd/>
            <a:tailEnd/>
          </a:ln>
        </p:spPr>
        <p:txBody>
          <a:bodyPr wrap="square">
            <a:spAutoFit/>
          </a:bodyPr>
          <a:lstStyle/>
          <a:p>
            <a:pPr defTabSz="914400">
              <a:buFontTx/>
              <a:buChar char="•"/>
            </a:pPr>
            <a:r>
              <a:rPr lang="en-US" sz="3200" dirty="0">
                <a:solidFill>
                  <a:schemeClr val="bg1"/>
                </a:solidFill>
                <a:latin typeface="Calibri" pitchFamily="34" charset="0"/>
              </a:rPr>
              <a:t>Temperature Range</a:t>
            </a:r>
          </a:p>
          <a:p>
            <a:pPr lvl="1" defTabSz="914400">
              <a:buFontTx/>
              <a:buChar char="•"/>
            </a:pPr>
            <a:r>
              <a:rPr lang="en-US" sz="3200" dirty="0">
                <a:solidFill>
                  <a:schemeClr val="bg1"/>
                </a:solidFill>
                <a:latin typeface="Calibri" pitchFamily="34" charset="0"/>
              </a:rPr>
              <a:t>Max	</a:t>
            </a:r>
            <a:r>
              <a:rPr lang="en-US" sz="3200" dirty="0" smtClean="0">
                <a:solidFill>
                  <a:schemeClr val="bg1"/>
                </a:solidFill>
                <a:latin typeface="Calibri" pitchFamily="34" charset="0"/>
              </a:rPr>
              <a:t>460 </a:t>
            </a:r>
            <a:r>
              <a:rPr lang="en-US" sz="3200" baseline="30000" dirty="0" smtClean="0">
                <a:solidFill>
                  <a:schemeClr val="bg1"/>
                </a:solidFill>
                <a:latin typeface="+mn-lt"/>
              </a:rPr>
              <a:t>0</a:t>
            </a:r>
            <a:r>
              <a:rPr lang="en-US" sz="3200" dirty="0" smtClean="0">
                <a:solidFill>
                  <a:schemeClr val="bg1"/>
                </a:solidFill>
                <a:latin typeface="+mn-lt"/>
              </a:rPr>
              <a:t>C- surface</a:t>
            </a:r>
          </a:p>
          <a:p>
            <a:pPr lvl="1" defTabSz="914400">
              <a:buFontTx/>
              <a:buChar char="•"/>
            </a:pPr>
            <a:r>
              <a:rPr lang="en-US" sz="3200" dirty="0" smtClean="0">
                <a:solidFill>
                  <a:schemeClr val="bg1"/>
                </a:solidFill>
                <a:latin typeface="Calibri" pitchFamily="34" charset="0"/>
              </a:rPr>
              <a:t>Min</a:t>
            </a:r>
            <a:r>
              <a:rPr lang="en-US" sz="3200" dirty="0">
                <a:solidFill>
                  <a:schemeClr val="bg1"/>
                </a:solidFill>
                <a:latin typeface="Calibri" pitchFamily="34" charset="0"/>
              </a:rPr>
              <a:t>	</a:t>
            </a:r>
            <a:r>
              <a:rPr lang="en-US" sz="3200" dirty="0" smtClean="0">
                <a:solidFill>
                  <a:schemeClr val="bg1"/>
                </a:solidFill>
                <a:latin typeface="Calibri" pitchFamily="34" charset="0"/>
              </a:rPr>
              <a:t>-46 </a:t>
            </a:r>
            <a:r>
              <a:rPr lang="en-US" sz="3200" baseline="30000" dirty="0" smtClean="0">
                <a:solidFill>
                  <a:schemeClr val="bg1"/>
                </a:solidFill>
                <a:latin typeface="Calibri" pitchFamily="34" charset="0"/>
              </a:rPr>
              <a:t>0</a:t>
            </a:r>
            <a:r>
              <a:rPr lang="en-US" sz="3200" dirty="0" smtClean="0">
                <a:solidFill>
                  <a:schemeClr val="bg1"/>
                </a:solidFill>
                <a:latin typeface="Calibri" pitchFamily="34" charset="0"/>
              </a:rPr>
              <a:t>C- cooler  outer          	                       atmosphere</a:t>
            </a:r>
            <a:endParaRPr lang="en-US" sz="3200" dirty="0">
              <a:solidFill>
                <a:schemeClr val="bg1"/>
              </a:solidFill>
              <a:latin typeface="Calibri" pitchFamily="34" charset="0"/>
            </a:endParaRPr>
          </a:p>
        </p:txBody>
      </p:sp>
      <p:sp>
        <p:nvSpPr>
          <p:cNvPr id="21510" name="AutoShape 6">
            <a:hlinkClick r:id="" action="ppaction://hlinkshowjump?jump=nextslide" highlightClick="1"/>
          </p:cNvPr>
          <p:cNvSpPr>
            <a:spLocks noChangeArrowheads="1"/>
          </p:cNvSpPr>
          <p:nvPr/>
        </p:nvSpPr>
        <p:spPr bwMode="auto">
          <a:xfrm>
            <a:off x="6891338" y="5040313"/>
            <a:ext cx="1795462" cy="1531937"/>
          </a:xfrm>
          <a:prstGeom prst="actionButtonBlank">
            <a:avLst/>
          </a:prstGeom>
          <a:solidFill>
            <a:schemeClr val="accent1"/>
          </a:solidFill>
          <a:ln w="9525">
            <a:noFill/>
            <a:miter lim="800000"/>
            <a:headEnd/>
            <a:tailEnd/>
          </a:ln>
        </p:spPr>
        <p:txBody>
          <a:bodyPr wrap="none" anchor="ctr"/>
          <a:lstStyle/>
          <a:p>
            <a:endParaRPr lang="en-US"/>
          </a:p>
        </p:txBody>
      </p:sp>
      <p:sp>
        <p:nvSpPr>
          <p:cNvPr id="21512" name="Text Box 8"/>
          <p:cNvSpPr txBox="1">
            <a:spLocks noChangeArrowheads="1"/>
          </p:cNvSpPr>
          <p:nvPr/>
        </p:nvSpPr>
        <p:spPr bwMode="auto">
          <a:xfrm>
            <a:off x="7292975" y="5330825"/>
            <a:ext cx="981075" cy="915988"/>
          </a:xfrm>
          <a:prstGeom prst="rect">
            <a:avLst/>
          </a:prstGeom>
          <a:noFill/>
          <a:ln w="9525">
            <a:noFill/>
            <a:miter lim="800000"/>
            <a:headEnd/>
            <a:tailEnd/>
          </a:ln>
        </p:spPr>
        <p:txBody>
          <a:bodyPr>
            <a:spAutoFit/>
          </a:bodyPr>
          <a:lstStyle/>
          <a:p>
            <a:pPr algn="ctr" defTabSz="914400">
              <a:spcBef>
                <a:spcPct val="50000"/>
              </a:spcBef>
            </a:pPr>
            <a:r>
              <a:rPr lang="en-US"/>
              <a:t>Why is this true?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1509" grpId="0" animBg="1"/>
      <p:bldP spid="215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morning_star"/>
          <p:cNvPicPr>
            <a:picLocks noChangeAspect="1" noChangeArrowheads="1"/>
          </p:cNvPicPr>
          <p:nvPr/>
        </p:nvPicPr>
        <p:blipFill>
          <a:blip r:embed="rId2"/>
          <a:srcRect/>
          <a:stretch>
            <a:fillRect/>
          </a:stretch>
        </p:blipFill>
        <p:spPr bwMode="auto">
          <a:xfrm>
            <a:off x="4171950" y="0"/>
            <a:ext cx="4805363" cy="4189413"/>
          </a:xfrm>
          <a:prstGeom prst="rect">
            <a:avLst/>
          </a:prstGeom>
          <a:noFill/>
          <a:ln w="9525">
            <a:noFill/>
            <a:miter lim="800000"/>
            <a:headEnd/>
            <a:tailEnd/>
          </a:ln>
        </p:spPr>
      </p:pic>
      <p:sp>
        <p:nvSpPr>
          <p:cNvPr id="22531" name="Title 1"/>
          <p:cNvSpPr>
            <a:spLocks noGrp="1"/>
          </p:cNvSpPr>
          <p:nvPr>
            <p:ph type="title" idx="4294967295"/>
          </p:nvPr>
        </p:nvSpPr>
        <p:spPr>
          <a:xfrm>
            <a:off x="290513" y="1158875"/>
            <a:ext cx="3881437" cy="2408238"/>
          </a:xfrm>
        </p:spPr>
        <p:txBody>
          <a:bodyPr/>
          <a:lstStyle/>
          <a:p>
            <a:pPr eaLnBrk="1" hangingPunct="1"/>
            <a:r>
              <a:rPr lang="en-US" sz="3200" dirty="0" smtClean="0"/>
              <a:t>Why can we only see Mercury and Venus during sunset and sunrise?</a:t>
            </a:r>
          </a:p>
        </p:txBody>
      </p:sp>
      <p:sp>
        <p:nvSpPr>
          <p:cNvPr id="40965" name="Text Box 5"/>
          <p:cNvSpPr txBox="1">
            <a:spLocks noChangeArrowheads="1"/>
          </p:cNvSpPr>
          <p:nvPr/>
        </p:nvSpPr>
        <p:spPr bwMode="auto">
          <a:xfrm>
            <a:off x="290513" y="4654550"/>
            <a:ext cx="8853487" cy="1846263"/>
          </a:xfrm>
          <a:prstGeom prst="rect">
            <a:avLst/>
          </a:prstGeom>
          <a:noFill/>
          <a:ln w="9525">
            <a:noFill/>
            <a:miter lim="800000"/>
            <a:headEnd/>
            <a:tailEnd/>
          </a:ln>
        </p:spPr>
        <p:txBody>
          <a:bodyPr>
            <a:spAutoFit/>
          </a:bodyPr>
          <a:lstStyle/>
          <a:p>
            <a:pPr defTabSz="914400">
              <a:buFontTx/>
              <a:buChar char="•"/>
            </a:pPr>
            <a:r>
              <a:rPr lang="en-US" sz="2300" dirty="0">
                <a:latin typeface="Calibri" pitchFamily="34" charset="0"/>
              </a:rPr>
              <a:t> In order to view Mercury and Venus from Earth, we must look inward toward the sun (as opposed as outward  into the darkness of space)</a:t>
            </a:r>
          </a:p>
          <a:p>
            <a:pPr defTabSz="914400">
              <a:buFontTx/>
              <a:buChar char="•"/>
            </a:pPr>
            <a:r>
              <a:rPr lang="en-US" sz="2300" dirty="0">
                <a:latin typeface="Calibri" pitchFamily="34" charset="0"/>
              </a:rPr>
              <a:t>The only time we can see that direction is during the day</a:t>
            </a:r>
          </a:p>
          <a:p>
            <a:pPr defTabSz="914400">
              <a:buFontTx/>
              <a:buChar char="•"/>
            </a:pPr>
            <a:r>
              <a:rPr lang="en-US" sz="2300" dirty="0">
                <a:latin typeface="Calibri" pitchFamily="34" charset="0"/>
              </a:rPr>
              <a:t>During mid-day, the sun is too bright and “whites-out” our view of these planets, making sunrise/set the only time they are viewable!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1000"/>
                                        <p:tgtEl>
                                          <p:spTgt spid="40965"/>
                                        </p:tgtEl>
                                      </p:cBhvr>
                                    </p:animEffect>
                                    <p:anim calcmode="lin" valueType="num">
                                      <p:cBhvr>
                                        <p:cTn id="8" dur="1000" fill="hold"/>
                                        <p:tgtEl>
                                          <p:spTgt spid="40965"/>
                                        </p:tgtEl>
                                        <p:attrNameLst>
                                          <p:attrName>ppt_x</p:attrName>
                                        </p:attrNameLst>
                                      </p:cBhvr>
                                      <p:tavLst>
                                        <p:tav tm="0">
                                          <p:val>
                                            <p:strVal val="#ppt_x"/>
                                          </p:val>
                                        </p:tav>
                                        <p:tav tm="100000">
                                          <p:val>
                                            <p:strVal val="#ppt_x"/>
                                          </p:val>
                                        </p:tav>
                                      </p:tavLst>
                                    </p:anim>
                                    <p:anim calcmode="lin" valueType="num">
                                      <p:cBhvr>
                                        <p:cTn id="9" dur="900" decel="100000" fill="hold"/>
                                        <p:tgtEl>
                                          <p:spTgt spid="4096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6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Phases_of_Venus_VilleKoistinen2"/>
          <p:cNvPicPr>
            <a:picLocks noChangeAspect="1" noChangeArrowheads="1"/>
          </p:cNvPicPr>
          <p:nvPr/>
        </p:nvPicPr>
        <p:blipFill>
          <a:blip r:embed="rId2"/>
          <a:srcRect t="7462" r="10080" b="9326"/>
          <a:stretch>
            <a:fillRect/>
          </a:stretch>
        </p:blipFill>
        <p:spPr bwMode="auto">
          <a:xfrm>
            <a:off x="4252913" y="1474788"/>
            <a:ext cx="4891087" cy="3494087"/>
          </a:xfrm>
          <a:prstGeom prst="rect">
            <a:avLst/>
          </a:prstGeom>
          <a:noFill/>
          <a:ln w="9525">
            <a:noFill/>
            <a:miter lim="800000"/>
            <a:headEnd/>
            <a:tailEnd/>
          </a:ln>
        </p:spPr>
      </p:pic>
      <p:sp>
        <p:nvSpPr>
          <p:cNvPr id="23555" name="Title 1"/>
          <p:cNvSpPr>
            <a:spLocks noGrp="1"/>
          </p:cNvSpPr>
          <p:nvPr>
            <p:ph type="title" idx="4294967295"/>
          </p:nvPr>
        </p:nvSpPr>
        <p:spPr>
          <a:xfrm>
            <a:off x="2068513" y="0"/>
            <a:ext cx="4368800" cy="1143000"/>
          </a:xfrm>
        </p:spPr>
        <p:txBody>
          <a:bodyPr/>
          <a:lstStyle/>
          <a:p>
            <a:pPr eaLnBrk="1" hangingPunct="1"/>
            <a:r>
              <a:rPr lang="en-US" dirty="0" smtClean="0"/>
              <a:t>Motions of Venus</a:t>
            </a:r>
          </a:p>
        </p:txBody>
      </p:sp>
      <p:sp>
        <p:nvSpPr>
          <p:cNvPr id="2" name="Content Placeholder 2"/>
          <p:cNvSpPr>
            <a:spLocks noGrp="1"/>
          </p:cNvSpPr>
          <p:nvPr>
            <p:ph idx="4294967295"/>
          </p:nvPr>
        </p:nvSpPr>
        <p:spPr>
          <a:xfrm>
            <a:off x="0" y="1673225"/>
            <a:ext cx="4252913" cy="4005263"/>
          </a:xfrm>
        </p:spPr>
        <p:txBody>
          <a:bodyPr/>
          <a:lstStyle/>
          <a:p>
            <a:pPr eaLnBrk="1" hangingPunct="1"/>
            <a:r>
              <a:rPr lang="en-US" sz="2300" dirty="0" smtClean="0"/>
              <a:t>It’s day is longer than it’s year</a:t>
            </a:r>
            <a:r>
              <a:rPr lang="en-US" sz="2300" dirty="0" smtClean="0">
                <a:solidFill>
                  <a:schemeClr val="bg1"/>
                </a:solidFill>
              </a:rPr>
              <a:t>! </a:t>
            </a:r>
          </a:p>
          <a:p>
            <a:pPr eaLnBrk="1" hangingPunct="1"/>
            <a:r>
              <a:rPr lang="en-US" sz="2300" b="1" dirty="0" smtClean="0">
                <a:solidFill>
                  <a:srgbClr val="FFFF00"/>
                </a:solidFill>
              </a:rPr>
              <a:t>Rotates East to West, known as Retrograde Motion</a:t>
            </a:r>
            <a:r>
              <a:rPr lang="en-US" sz="2300" dirty="0" smtClean="0">
                <a:solidFill>
                  <a:schemeClr val="bg1"/>
                </a:solidFill>
              </a:rPr>
              <a:t>, </a:t>
            </a:r>
            <a:r>
              <a:rPr lang="en-US" sz="2300" dirty="0" smtClean="0"/>
              <a:t>the opposite of most other planets </a:t>
            </a:r>
          </a:p>
          <a:p>
            <a:pPr eaLnBrk="1" hangingPunct="1"/>
            <a:r>
              <a:rPr lang="en-US" sz="2300" dirty="0" smtClean="0"/>
              <a:t>In other words, if you were on Venus, the sun would rise in the West and set in the East</a:t>
            </a:r>
          </a:p>
          <a:p>
            <a:pPr eaLnBrk="1" hangingPunct="1"/>
            <a:r>
              <a:rPr lang="en-US" sz="2300" dirty="0" smtClean="0"/>
              <a:t>From our perspective, Venus </a:t>
            </a:r>
            <a:r>
              <a:rPr lang="en-US" sz="2300" b="1" dirty="0" smtClean="0">
                <a:solidFill>
                  <a:srgbClr val="FFFF00"/>
                </a:solidFill>
              </a:rPr>
              <a:t>exhibits phase changes</a:t>
            </a:r>
            <a:r>
              <a:rPr lang="en-US" sz="2300" dirty="0" smtClean="0"/>
              <a:t>, much like our moon</a:t>
            </a:r>
          </a:p>
        </p:txBody>
      </p:sp>
      <p:sp>
        <p:nvSpPr>
          <p:cNvPr id="22532" name="Text Box 4"/>
          <p:cNvSpPr txBox="1">
            <a:spLocks noChangeArrowheads="1"/>
          </p:cNvSpPr>
          <p:nvPr/>
        </p:nvSpPr>
        <p:spPr bwMode="auto">
          <a:xfrm>
            <a:off x="2463800" y="5678488"/>
            <a:ext cx="6005513" cy="822325"/>
          </a:xfrm>
          <a:prstGeom prst="rect">
            <a:avLst/>
          </a:prstGeom>
          <a:solidFill>
            <a:srgbClr val="99CCFF"/>
          </a:solidFill>
          <a:ln w="53975">
            <a:solidFill>
              <a:srgbClr val="FFFF00"/>
            </a:solidFill>
            <a:miter lim="800000"/>
            <a:headEnd/>
            <a:tailEnd/>
          </a:ln>
        </p:spPr>
        <p:txBody>
          <a:bodyPr wrap="none">
            <a:spAutoFit/>
          </a:bodyPr>
          <a:lstStyle/>
          <a:p>
            <a:pPr defTabSz="914400">
              <a:buFontTx/>
              <a:buChar char="•"/>
            </a:pPr>
            <a:r>
              <a:rPr lang="en-US" sz="2400" dirty="0"/>
              <a:t>Length of rotation on axis- 243 days</a:t>
            </a:r>
          </a:p>
          <a:p>
            <a:pPr defTabSz="914400">
              <a:buFontTx/>
              <a:buChar char="•"/>
            </a:pPr>
            <a:r>
              <a:rPr lang="en-US" sz="2400" dirty="0"/>
              <a:t>Length of revolution around sun- 225 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25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9832</TotalTime>
  <Words>2752</Words>
  <Application>Microsoft Office PowerPoint</Application>
  <PresentationFormat>On-screen Show (4:3)</PresentationFormat>
  <Paragraphs>322</Paragraphs>
  <Slides>57</Slides>
  <Notes>3</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Office Theme</vt:lpstr>
      <vt:lpstr>1_Office Theme</vt:lpstr>
      <vt:lpstr>A Trip through</vt:lpstr>
      <vt:lpstr>The Sun</vt:lpstr>
      <vt:lpstr>Mercury</vt:lpstr>
      <vt:lpstr>Motions of Mercury</vt:lpstr>
      <vt:lpstr>Composition of Mercury</vt:lpstr>
      <vt:lpstr>Atmosphere of Mercury</vt:lpstr>
      <vt:lpstr>Venus</vt:lpstr>
      <vt:lpstr>Why can we only see Mercury and Venus during sunset and sunrise?</vt:lpstr>
      <vt:lpstr>Motions of Venus</vt:lpstr>
      <vt:lpstr>Composition of Venus</vt:lpstr>
      <vt:lpstr>Atmosphere  of Venus</vt:lpstr>
      <vt:lpstr>Green House Effect on Venus</vt:lpstr>
      <vt:lpstr>Earth</vt:lpstr>
      <vt:lpstr>Motions of Earth</vt:lpstr>
      <vt:lpstr>About the Moon</vt:lpstr>
      <vt:lpstr>Earth’s Moon</vt:lpstr>
      <vt:lpstr>Earth’s Atmosphere</vt:lpstr>
      <vt:lpstr>Earth’s Crust</vt:lpstr>
      <vt:lpstr>Crust Composition</vt:lpstr>
      <vt:lpstr>Mars</vt:lpstr>
      <vt:lpstr>Composition  of Mars</vt:lpstr>
      <vt:lpstr>Martian Geography</vt:lpstr>
      <vt:lpstr>Motions of Mars</vt:lpstr>
      <vt:lpstr>Atmosphere of Mars</vt:lpstr>
      <vt:lpstr>Moons of Mars</vt:lpstr>
      <vt:lpstr>Terrestrial Planets Overview</vt:lpstr>
      <vt:lpstr>Asteroid Belt</vt:lpstr>
      <vt:lpstr>Jupiter</vt:lpstr>
      <vt:lpstr>Motions of Jupiter</vt:lpstr>
      <vt:lpstr>Composition of Jupiter</vt:lpstr>
      <vt:lpstr>Climate of Jupiter</vt:lpstr>
      <vt:lpstr>Moons of Jupiter</vt:lpstr>
      <vt:lpstr>Rings of Jupiter</vt:lpstr>
      <vt:lpstr>Saturn</vt:lpstr>
      <vt:lpstr>Motions of Saturn</vt:lpstr>
      <vt:lpstr>Composition of Saturn</vt:lpstr>
      <vt:lpstr>Climate  of Saturn</vt:lpstr>
      <vt:lpstr>Rings of Saturn</vt:lpstr>
      <vt:lpstr>Moons  of  Saturn</vt:lpstr>
      <vt:lpstr>Titan</vt:lpstr>
      <vt:lpstr>Uranus</vt:lpstr>
      <vt:lpstr>Motions of Uranus</vt:lpstr>
      <vt:lpstr>Composition of Uranus</vt:lpstr>
      <vt:lpstr>Moons and Rings of Uranus</vt:lpstr>
      <vt:lpstr>Neptune</vt:lpstr>
      <vt:lpstr>Motions of Neptune</vt:lpstr>
      <vt:lpstr>Compostion of Neptune</vt:lpstr>
      <vt:lpstr>Atmosphere of Neptune</vt:lpstr>
      <vt:lpstr>Internal Heat of Neptune</vt:lpstr>
      <vt:lpstr>Moons of Neptune</vt:lpstr>
      <vt:lpstr>Jovian Planets Overview</vt:lpstr>
      <vt:lpstr>Pluto- Dwarf Planet</vt:lpstr>
      <vt:lpstr>Kuiper Belt</vt:lpstr>
      <vt:lpstr>Oort Cloud</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 through the Solar System</dc:title>
  <dc:creator>Joan Tennison</dc:creator>
  <cp:lastModifiedBy>Windows User</cp:lastModifiedBy>
  <cp:revision>175</cp:revision>
  <cp:lastPrinted>2017-03-27T23:04:13Z</cp:lastPrinted>
  <dcterms:created xsi:type="dcterms:W3CDTF">2010-03-31T12:53:53Z</dcterms:created>
  <dcterms:modified xsi:type="dcterms:W3CDTF">2017-04-05T01:09:50Z</dcterms:modified>
</cp:coreProperties>
</file>